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2" r:id="rId28"/>
    <p:sldId id="273" r:id="rId29"/>
    <p:sldId id="274" r:id="rId30"/>
    <p:sldId id="275" r:id="rId31"/>
    <p:sldId id="276" r:id="rId32"/>
    <p:sldId id="277" r:id="rId33"/>
    <p:sldId id="278" r:id="rId34"/>
    <p:sldId id="279" r:id="rId35"/>
    <p:sldId id="280" r:id="rId36"/>
    <p:sldId id="281" r:id="rId37"/>
    <p:sldId id="294" r:id="rId38"/>
    <p:sldId id="295" r:id="rId39"/>
    <p:sldId id="296" r:id="rId40"/>
    <p:sldId id="297" r:id="rId41"/>
    <p:sldId id="298" r:id="rId42"/>
    <p:sldId id="299" r:id="rId43"/>
    <p:sldId id="300" r:id="rId44"/>
    <p:sldId id="301" r:id="rId45"/>
    <p:sldId id="302" r:id="rId46"/>
    <p:sldId id="303" r:id="rId47"/>
    <p:sldId id="304" r:id="rId4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p:cViewPr varScale="1">
        <p:scale>
          <a:sx n="160" d="100"/>
          <a:sy n="160" d="100"/>
        </p:scale>
        <p:origin x="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541F5-71B7-FA47-887A-1F2048BEBBB3}" type="datetimeFigureOut">
              <a:t>04/05/2023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F8E69-BE62-3345-927C-841D2D07BC17}" type="slidenum">
              <a:t>‹#›</a:t>
            </a:fld>
            <a:endParaRPr lang="en-VN"/>
          </a:p>
        </p:txBody>
      </p:sp>
    </p:spTree>
    <p:extLst>
      <p:ext uri="{BB962C8B-B14F-4D97-AF65-F5344CB8AC3E}">
        <p14:creationId xmlns:p14="http://schemas.microsoft.com/office/powerpoint/2010/main" val="49102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FE251-ADBC-4532-A889-80B5DDBA84C4}"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653B0-E32A-401B-A997-6B7BDF73A287}" type="slidenum">
              <a:rPr lang="en-US"/>
              <a:pPr/>
              <a:t>39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401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4CD11-CE7F-4701-B5D0-6B3E922FD1CA}" type="slidenum">
              <a:rPr lang="en-US"/>
              <a:pPr/>
              <a:t>40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18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3C368-4B80-442B-A71B-4965F84F5612}" type="slidenum">
              <a:rPr lang="en-US"/>
              <a:pPr/>
              <a:t>41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858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37856-D3FB-4E6A-B56E-97F62418EB83}" type="slidenum">
              <a:rPr lang="en-US"/>
              <a:pPr/>
              <a:t>42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244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8B0B6-C753-45E6-A06C-C3499B46F5A3}" type="slidenum">
              <a:rPr lang="en-US"/>
              <a:pPr/>
              <a:t>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8393D-22B0-40FD-A0B0-6F35EF937A50}"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653B0-E32A-401B-A997-6B7BDF73A287}" type="slidenum">
              <a:rPr lang="en-US"/>
              <a:pPr/>
              <a:t>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4CD11-CE7F-4701-B5D0-6B3E922FD1CA}" type="slidenum">
              <a:rPr lang="en-US"/>
              <a:pPr/>
              <a:t>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3C368-4B80-442B-A71B-4965F84F5612}"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37856-D3FB-4E6A-B56E-97F62418EB83}" type="slidenum">
              <a:rPr lang="en-US"/>
              <a:pPr/>
              <a:t>7</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FE251-ADBC-4532-A889-80B5DDBA84C4}" type="slidenum">
              <a:rPr lang="en-US"/>
              <a:pPr/>
              <a:t>37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813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8B0B6-C753-45E6-A06C-C3499B46F5A3}" type="slidenum">
              <a:rPr lang="en-US"/>
              <a:pPr/>
              <a:t>38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634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E513-7DBF-46D2-B56C-94D90AB48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476B83-D388-4A16-8007-3446843F39AA}"/>
              </a:ext>
            </a:extLst>
          </p:cNvPr>
          <p:cNvSpPr>
            <a:spLocks noGrp="1"/>
          </p:cNvSpPr>
          <p:nvPr>
            <p:ph type="dt" sz="half" idx="10"/>
          </p:nvPr>
        </p:nvSpPr>
        <p:spPr/>
        <p:txBody>
          <a:bodyPr/>
          <a:lstStyle/>
          <a:p>
            <a:fld id="{AB6782CF-55F0-4078-B67C-AB72CA1B5693}" type="datetimeFigureOut">
              <a:rPr lang="en-US" smtClean="0"/>
              <a:t>5/4/23</a:t>
            </a:fld>
            <a:endParaRPr lang="en-US"/>
          </a:p>
        </p:txBody>
      </p:sp>
      <p:sp>
        <p:nvSpPr>
          <p:cNvPr id="4" name="Footer Placeholder 3">
            <a:extLst>
              <a:ext uri="{FF2B5EF4-FFF2-40B4-BE49-F238E27FC236}">
                <a16:creationId xmlns:a16="http://schemas.microsoft.com/office/drawing/2014/main" id="{EDF07B79-CDA7-445C-846A-DE69D6E155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EA5D2-4571-4452-B033-E60853B5D38F}"/>
              </a:ext>
            </a:extLst>
          </p:cNvPr>
          <p:cNvSpPr>
            <a:spLocks noGrp="1"/>
          </p:cNvSpPr>
          <p:nvPr>
            <p:ph type="sldNum" sz="quarter" idx="12"/>
          </p:nvPr>
        </p:nvSpPr>
        <p:spPr/>
        <p:txBody>
          <a:bodyPr/>
          <a:lstStyle/>
          <a:p>
            <a:fld id="{F9472FF5-8310-4338-996F-12C62A20AA40}" type="slidenum">
              <a:rPr lang="en-US" smtClean="0"/>
              <a:t>‹#›</a:t>
            </a:fld>
            <a:endParaRPr lang="en-US"/>
          </a:p>
        </p:txBody>
      </p:sp>
    </p:spTree>
    <p:extLst>
      <p:ext uri="{BB962C8B-B14F-4D97-AF65-F5344CB8AC3E}">
        <p14:creationId xmlns:p14="http://schemas.microsoft.com/office/powerpoint/2010/main" val="366502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fld id="{3F830E25-FE55-4EA5-B1BB-DE7BE4C0BF53}" type="slidenum">
              <a:rPr lang="en-US"/>
              <a:pPr/>
              <a:t>‹#›</a:t>
            </a:fld>
            <a:endParaRPr lang="en-US"/>
          </a:p>
        </p:txBody>
      </p:sp>
    </p:spTree>
    <p:extLst>
      <p:ext uri="{BB962C8B-B14F-4D97-AF65-F5344CB8AC3E}">
        <p14:creationId xmlns:p14="http://schemas.microsoft.com/office/powerpoint/2010/main" val="257182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EBDAB1-0133-43AC-8EC6-311EBF760D57}" type="slidenum">
              <a:rPr lang="en-US"/>
              <a:pPr/>
              <a:t>‹#›</a:t>
            </a:fld>
            <a:endParaRPr lang="en-US"/>
          </a:p>
        </p:txBody>
      </p:sp>
    </p:spTree>
    <p:extLst>
      <p:ext uri="{BB962C8B-B14F-4D97-AF65-F5344CB8AC3E}">
        <p14:creationId xmlns:p14="http://schemas.microsoft.com/office/powerpoint/2010/main" val="126999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D86A33-9E4D-4E25-ADAF-67F43C41E274}" type="slidenum">
              <a:rPr lang="en-US"/>
              <a:pPr/>
              <a:t>‹#›</a:t>
            </a:fld>
            <a:endParaRPr lang="en-US"/>
          </a:p>
        </p:txBody>
      </p:sp>
    </p:spTree>
    <p:extLst>
      <p:ext uri="{BB962C8B-B14F-4D97-AF65-F5344CB8AC3E}">
        <p14:creationId xmlns:p14="http://schemas.microsoft.com/office/powerpoint/2010/main" val="3282603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0269F-0449-48DE-865B-18E9D9899EB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0DB38F-416E-4D83-9473-436BFF1EFE0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ACAA-1CCC-4853-BD7A-BD703AD889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6782CF-55F0-4078-B67C-AB72CA1B5693}" type="datetimeFigureOut">
              <a:rPr lang="en-US" smtClean="0"/>
              <a:t>5/4/23</a:t>
            </a:fld>
            <a:endParaRPr lang="en-US"/>
          </a:p>
        </p:txBody>
      </p:sp>
      <p:sp>
        <p:nvSpPr>
          <p:cNvPr id="5" name="Footer Placeholder 4">
            <a:extLst>
              <a:ext uri="{FF2B5EF4-FFF2-40B4-BE49-F238E27FC236}">
                <a16:creationId xmlns:a16="http://schemas.microsoft.com/office/drawing/2014/main" id="{51445556-2713-4D7C-BC43-76120A9C1CF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A9413-0B5C-4AF1-87B2-FB9BA418FA5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472FF5-8310-4338-996F-12C62A20AA40}" type="slidenum">
              <a:rPr lang="en-US" smtClean="0"/>
              <a:t>‹#›</a:t>
            </a:fld>
            <a:endParaRPr lang="en-US"/>
          </a:p>
        </p:txBody>
      </p:sp>
    </p:spTree>
    <p:extLst>
      <p:ext uri="{BB962C8B-B14F-4D97-AF65-F5344CB8AC3E}">
        <p14:creationId xmlns:p14="http://schemas.microsoft.com/office/powerpoint/2010/main" val="217048584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20.bin"/><Relationship Id="rId18" Type="http://schemas.openxmlformats.org/officeDocument/2006/relationships/oleObject" Target="../embeddings/oleObject23.bin"/><Relationship Id="rId3" Type="http://schemas.openxmlformats.org/officeDocument/2006/relationships/oleObject" Target="../embeddings/oleObject15.bin"/><Relationship Id="rId21" Type="http://schemas.openxmlformats.org/officeDocument/2006/relationships/image" Target="../media/image22.wmf"/><Relationship Id="rId7" Type="http://schemas.openxmlformats.org/officeDocument/2006/relationships/oleObject" Target="../embeddings/oleObject17.bin"/><Relationship Id="rId12" Type="http://schemas.openxmlformats.org/officeDocument/2006/relationships/image" Target="../media/image18.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oleObject" Target="../embeddings/oleObject24.bin"/><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17.wmf"/><Relationship Id="rId19" Type="http://schemas.openxmlformats.org/officeDocument/2006/relationships/image" Target="../media/image21.wmf"/><Relationship Id="rId4" Type="http://schemas.openxmlformats.org/officeDocument/2006/relationships/image" Target="../media/image14.wmf"/><Relationship Id="rId9" Type="http://schemas.openxmlformats.org/officeDocument/2006/relationships/oleObject" Target="../embeddings/oleObject18.bin"/><Relationship Id="rId1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wmf"/><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1.bin"/><Relationship Id="rId18" Type="http://schemas.openxmlformats.org/officeDocument/2006/relationships/oleObject" Target="../embeddings/oleObject14.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0.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12.wmf"/><Relationship Id="rId1" Type="http://schemas.openxmlformats.org/officeDocument/2006/relationships/vmlDrawing" Target="../drawings/vmlDrawing5.vml"/><Relationship Id="rId6" Type="http://schemas.openxmlformats.org/officeDocument/2006/relationships/image" Target="../media/image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9.wmf"/><Relationship Id="rId19" Type="http://schemas.openxmlformats.org/officeDocument/2006/relationships/image" Target="../media/image13.wmf"/><Relationship Id="rId4" Type="http://schemas.openxmlformats.org/officeDocument/2006/relationships/image" Target="../media/image6.wmf"/><Relationship Id="rId9" Type="http://schemas.openxmlformats.org/officeDocument/2006/relationships/oleObject" Target="../embeddings/oleObject9.bin"/><Relationship Id="rId1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475" y="2732398"/>
            <a:ext cx="6229350" cy="248209"/>
          </a:xfrm>
          <a:prstGeom prst="rect">
            <a:avLst/>
          </a:prstGeom>
          <a:ln w="9525">
            <a:solidFill>
              <a:schemeClr val="tx1"/>
            </a:solidFill>
          </a:ln>
        </p:spPr>
        <p:txBody>
          <a:bodyPr wrap="square">
            <a:spAutoFit/>
          </a:bodyPr>
          <a:lstStyle/>
          <a:p>
            <a:pPr>
              <a:spcBef>
                <a:spcPct val="50000"/>
              </a:spcBef>
            </a:pPr>
            <a:r>
              <a:rPr lang="en-US" sz="1013" b="1" dirty="0">
                <a:solidFill>
                  <a:schemeClr val="accent2"/>
                </a:solidFill>
              </a:rPr>
              <a:t>Câu 1: Tính khối lượng (số gam ) chất tan cần dùng để pha chế 50 g dung dịch MgCl</a:t>
            </a:r>
            <a:r>
              <a:rPr lang="en-US" sz="1013" b="1" baseline="-25000" dirty="0">
                <a:solidFill>
                  <a:schemeClr val="accent2"/>
                </a:solidFill>
              </a:rPr>
              <a:t>2</a:t>
            </a:r>
            <a:r>
              <a:rPr lang="en-US" sz="1013" b="1" dirty="0">
                <a:solidFill>
                  <a:schemeClr val="accent2"/>
                </a:solidFill>
              </a:rPr>
              <a:t> 4% ( Biết Mg : 24 , Cl : 35,5)</a:t>
            </a:r>
          </a:p>
        </p:txBody>
      </p:sp>
      <p:sp>
        <p:nvSpPr>
          <p:cNvPr id="11" name="Text Box 14"/>
          <p:cNvSpPr txBox="1">
            <a:spLocks noChangeArrowheads="1"/>
          </p:cNvSpPr>
          <p:nvPr/>
        </p:nvSpPr>
        <p:spPr bwMode="auto">
          <a:xfrm>
            <a:off x="1485900" y="3424896"/>
            <a:ext cx="6286500" cy="248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solidFill>
                  <a:schemeClr val="accent2"/>
                </a:solidFill>
              </a:rPr>
              <a:t>Câu 2: Tính số mol và khối lượng (số gam ) chất tan trong 500ml dung dịch KNO</a:t>
            </a:r>
            <a:r>
              <a:rPr lang="en-US" sz="1013" b="1" baseline="-25000" dirty="0">
                <a:solidFill>
                  <a:schemeClr val="accent2"/>
                </a:solidFill>
              </a:rPr>
              <a:t>3</a:t>
            </a:r>
            <a:r>
              <a:rPr lang="en-US" sz="1013" b="1" dirty="0">
                <a:solidFill>
                  <a:schemeClr val="accent2"/>
                </a:solidFill>
              </a:rPr>
              <a:t> 2M ( Biết K : 39, N : 14, O :16)</a:t>
            </a:r>
          </a:p>
        </p:txBody>
      </p:sp>
      <p:sp>
        <p:nvSpPr>
          <p:cNvPr id="4" name="TextBox 3"/>
          <p:cNvSpPr txBox="1"/>
          <p:nvPr/>
        </p:nvSpPr>
        <p:spPr>
          <a:xfrm>
            <a:off x="2224217" y="2228850"/>
            <a:ext cx="2743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Kiểm tra bài cũ</a:t>
            </a:r>
          </a:p>
        </p:txBody>
      </p:sp>
      <p:grpSp>
        <p:nvGrpSpPr>
          <p:cNvPr id="6" name="Group 19"/>
          <p:cNvGrpSpPr>
            <a:grpSpLocks/>
          </p:cNvGrpSpPr>
          <p:nvPr/>
        </p:nvGrpSpPr>
        <p:grpSpPr bwMode="auto">
          <a:xfrm>
            <a:off x="1514475" y="571501"/>
            <a:ext cx="6611274" cy="1364719"/>
            <a:chOff x="166" y="124"/>
            <a:chExt cx="4682" cy="210"/>
          </a:xfrm>
        </p:grpSpPr>
        <p:sp>
          <p:nvSpPr>
            <p:cNvPr id="7" name="Text Box 20"/>
            <p:cNvSpPr txBox="1">
              <a:spLocks noChangeArrowheads="1"/>
            </p:cNvSpPr>
            <p:nvPr/>
          </p:nvSpPr>
          <p:spPr bwMode="auto">
            <a:xfrm>
              <a:off x="166" y="125"/>
              <a:ext cx="1093" cy="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sz="3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 43:</a:t>
              </a:r>
            </a:p>
          </p:txBody>
        </p:sp>
        <p:sp>
          <p:nvSpPr>
            <p:cNvPr id="8" name="Text Box 21"/>
            <p:cNvSpPr txBox="1">
              <a:spLocks noChangeArrowheads="1"/>
            </p:cNvSpPr>
            <p:nvPr/>
          </p:nvSpPr>
          <p:spPr bwMode="auto">
            <a:xfrm>
              <a:off x="1440" y="124"/>
              <a:ext cx="34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sz="3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PHA CHẾ DUNG DỊCH</a:t>
              </a:r>
            </a:p>
            <a:p>
              <a:pPr>
                <a:spcBef>
                  <a:spcPct val="50000"/>
                </a:spcBef>
              </a:pPr>
              <a:r>
                <a:rPr lang="en-US" sz="3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33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tiết</a:t>
              </a:r>
              <a:r>
                <a:rPr lang="en-US" sz="3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943100" y="651273"/>
            <a:ext cx="4686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b="1" u="sng" kern="0"/>
              <a:t>Cách pha chế</a:t>
            </a:r>
            <a:r>
              <a:rPr lang="en-US" sz="2400" b="1" kern="0"/>
              <a:t>: (làm thí nghiệm)</a:t>
            </a:r>
          </a:p>
        </p:txBody>
      </p:sp>
      <p:sp>
        <p:nvSpPr>
          <p:cNvPr id="5" name="Text Box 7"/>
          <p:cNvSpPr txBox="1">
            <a:spLocks noChangeArrowheads="1"/>
          </p:cNvSpPr>
          <p:nvPr/>
        </p:nvSpPr>
        <p:spPr bwMode="auto">
          <a:xfrm>
            <a:off x="1543050" y="1257300"/>
            <a:ext cx="6286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t>- Đong 20 ml dung dịch MgSO</a:t>
            </a:r>
            <a:r>
              <a:rPr lang="en-US" sz="2400" kern="0" baseline="-25000"/>
              <a:t>4</a:t>
            </a:r>
            <a:r>
              <a:rPr lang="en-US" sz="2400" kern="0"/>
              <a:t> 2M cho vào cốc có chia độ (có dung tích 200ml)</a:t>
            </a:r>
          </a:p>
        </p:txBody>
      </p:sp>
      <p:sp>
        <p:nvSpPr>
          <p:cNvPr id="6" name="Text Box 8"/>
          <p:cNvSpPr txBox="1">
            <a:spLocks noChangeArrowheads="1"/>
          </p:cNvSpPr>
          <p:nvPr/>
        </p:nvSpPr>
        <p:spPr bwMode="auto">
          <a:xfrm>
            <a:off x="1543050" y="2057400"/>
            <a:ext cx="628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t>- Thêm từ từ nước cất vào cốc đến vạch 100 ml và khuấy đều </a:t>
            </a:r>
            <a:r>
              <a:rPr lang="en-US" sz="2400" kern="0">
                <a:sym typeface="Wingdings 3" pitchFamily="18" charset="2"/>
              </a:rPr>
              <a:t>    </a:t>
            </a:r>
            <a:r>
              <a:rPr lang="en-US" sz="2400" kern="0"/>
              <a:t>   ta được: 100 ml dung dịch MgSO</a:t>
            </a:r>
            <a:r>
              <a:rPr lang="en-US" sz="2400" kern="0" baseline="-25000"/>
              <a:t>4</a:t>
            </a:r>
            <a:r>
              <a:rPr lang="en-US" sz="2400" kern="0"/>
              <a:t> 0,4M </a:t>
            </a:r>
          </a:p>
        </p:txBody>
      </p:sp>
      <p:sp>
        <p:nvSpPr>
          <p:cNvPr id="7" name="Line 9"/>
          <p:cNvSpPr>
            <a:spLocks noChangeShapeType="1"/>
          </p:cNvSpPr>
          <p:nvPr/>
        </p:nvSpPr>
        <p:spPr bwMode="auto">
          <a:xfrm>
            <a:off x="2962275" y="2686050"/>
            <a:ext cx="457200"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eaLnBrk="0" hangingPunct="0">
              <a:defRPr/>
            </a:pPr>
            <a:endParaRPr lang="en-US" sz="2400" kern="0">
              <a:latin typeface="Times New Roman" pitchFamily="18" charset="0"/>
            </a:endParaRPr>
          </a:p>
        </p:txBody>
      </p:sp>
      <p:sp>
        <p:nvSpPr>
          <p:cNvPr id="8" name="Text Box 10"/>
          <p:cNvSpPr txBox="1">
            <a:spLocks noChangeArrowheads="1"/>
          </p:cNvSpPr>
          <p:nvPr/>
        </p:nvSpPr>
        <p:spPr bwMode="auto">
          <a:xfrm>
            <a:off x="1485900" y="3893345"/>
            <a:ext cx="6400800" cy="830997"/>
          </a:xfrm>
          <a:prstGeom prst="rect">
            <a:avLst/>
          </a:prstGeom>
          <a:solidFill>
            <a:srgbClr val="006C00"/>
          </a:solidFill>
          <a:ln>
            <a:noFill/>
          </a:ln>
          <a:effec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dirty="0">
                <a:solidFill>
                  <a:srgbClr val="FFFFFF"/>
                </a:solidFill>
              </a:rPr>
              <a:t>b) Pha chế 150 g dung dịch NaCl 2,5% từ dung dịch </a:t>
            </a:r>
          </a:p>
        </p:txBody>
      </p:sp>
      <p:sp>
        <p:nvSpPr>
          <p:cNvPr id="9" name="Text Box 11"/>
          <p:cNvSpPr txBox="1">
            <a:spLocks noChangeArrowheads="1"/>
          </p:cNvSpPr>
          <p:nvPr/>
        </p:nvSpPr>
        <p:spPr bwMode="auto">
          <a:xfrm>
            <a:off x="1828800" y="4327923"/>
            <a:ext cx="1771650" cy="461665"/>
          </a:xfrm>
          <a:prstGeom prst="rect">
            <a:avLst/>
          </a:prstGeom>
          <a:solidFill>
            <a:srgbClr val="006C00"/>
          </a:solidFill>
          <a:ln>
            <a:noFill/>
          </a:ln>
          <a:effec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NaCl 10%.</a:t>
            </a:r>
          </a:p>
        </p:txBody>
      </p:sp>
    </p:spTree>
    <p:extLst>
      <p:ext uri="{BB962C8B-B14F-4D97-AF65-F5344CB8AC3E}">
        <p14:creationId xmlns:p14="http://schemas.microsoft.com/office/powerpoint/2010/main" val="3639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20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14450" y="514350"/>
            <a:ext cx="571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 b</a:t>
            </a:r>
          </a:p>
        </p:txBody>
      </p:sp>
      <p:sp>
        <p:nvSpPr>
          <p:cNvPr id="5" name="Oval 4"/>
          <p:cNvSpPr>
            <a:spLocks noChangeArrowheads="1"/>
          </p:cNvSpPr>
          <p:nvPr/>
        </p:nvSpPr>
        <p:spPr bwMode="auto">
          <a:xfrm>
            <a:off x="1314450" y="533400"/>
            <a:ext cx="428625" cy="400050"/>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6" name="Text Box 5"/>
          <p:cNvSpPr txBox="1">
            <a:spLocks noChangeArrowheads="1"/>
          </p:cNvSpPr>
          <p:nvPr/>
        </p:nvSpPr>
        <p:spPr bwMode="auto">
          <a:xfrm>
            <a:off x="1885950" y="514350"/>
            <a:ext cx="1714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b="1" u="sng" kern="0">
                <a:solidFill>
                  <a:srgbClr val="FFFFFF"/>
                </a:solidFill>
              </a:rPr>
              <a:t>Tính toán:</a:t>
            </a:r>
          </a:p>
        </p:txBody>
      </p:sp>
      <p:sp>
        <p:nvSpPr>
          <p:cNvPr id="7" name="Text Box 6"/>
          <p:cNvSpPr txBox="1">
            <a:spLocks noChangeArrowheads="1"/>
          </p:cNvSpPr>
          <p:nvPr/>
        </p:nvSpPr>
        <p:spPr bwMode="auto">
          <a:xfrm>
            <a:off x="1428750" y="914400"/>
            <a:ext cx="611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kern="0">
                <a:solidFill>
                  <a:srgbClr val="FFFFFF"/>
                </a:solidFill>
              </a:rPr>
              <a:t>- Khối lượng  NaCl  có  trong 150g  dung  dịch NaCl 2,5%</a:t>
            </a:r>
          </a:p>
        </p:txBody>
      </p:sp>
      <p:graphicFrame>
        <p:nvGraphicFramePr>
          <p:cNvPr id="8" name="Object 7"/>
          <p:cNvGraphicFramePr>
            <a:graphicFrameLocks noChangeAspect="1"/>
          </p:cNvGraphicFramePr>
          <p:nvPr/>
        </p:nvGraphicFramePr>
        <p:xfrm>
          <a:off x="2667000" y="1552575"/>
          <a:ext cx="3848100" cy="676275"/>
        </p:xfrm>
        <a:graphic>
          <a:graphicData uri="http://schemas.openxmlformats.org/presentationml/2006/ole">
            <mc:AlternateContent xmlns:mc="http://schemas.openxmlformats.org/markup-compatibility/2006">
              <mc:Choice xmlns:v="urn:schemas-microsoft-com:vml" Requires="v">
                <p:oleObj spid="_x0000_s31745" name="Equation" r:id="rId3" imgW="5130800" imgH="901700" progId="Equation.DSMT4">
                  <p:embed/>
                </p:oleObj>
              </mc:Choice>
              <mc:Fallback>
                <p:oleObj name="Equation" r:id="rId3" imgW="5130800" imgH="90170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52575"/>
                        <a:ext cx="3848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8"/>
          <p:cNvSpPr txBox="1">
            <a:spLocks noChangeArrowheads="1"/>
          </p:cNvSpPr>
          <p:nvPr/>
        </p:nvSpPr>
        <p:spPr bwMode="auto">
          <a:xfrm>
            <a:off x="1485900" y="2171700"/>
            <a:ext cx="611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 Khối lượng dung dịch NaCl ban đầu có chứa 3,75g NaCl:</a:t>
            </a:r>
          </a:p>
        </p:txBody>
      </p:sp>
      <p:graphicFrame>
        <p:nvGraphicFramePr>
          <p:cNvPr id="10" name="Object 9"/>
          <p:cNvGraphicFramePr>
            <a:graphicFrameLocks noChangeAspect="1"/>
          </p:cNvGraphicFramePr>
          <p:nvPr/>
        </p:nvGraphicFramePr>
        <p:xfrm>
          <a:off x="2628900" y="2924175"/>
          <a:ext cx="4171950" cy="676275"/>
        </p:xfrm>
        <a:graphic>
          <a:graphicData uri="http://schemas.openxmlformats.org/presentationml/2006/ole">
            <mc:AlternateContent xmlns:mc="http://schemas.openxmlformats.org/markup-compatibility/2006">
              <mc:Choice xmlns:v="urn:schemas-microsoft-com:vml" Requires="v">
                <p:oleObj spid="_x0000_s31746" name="Equation" r:id="rId5" imgW="5562600" imgH="901700" progId="Equation.DSMT4">
                  <p:embed/>
                </p:oleObj>
              </mc:Choice>
              <mc:Fallback>
                <p:oleObj name="Equation" r:id="rId5" imgW="5562600" imgH="901700"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2924175"/>
                        <a:ext cx="41719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10"/>
          <p:cNvSpPr txBox="1">
            <a:spLocks noChangeArrowheads="1"/>
          </p:cNvSpPr>
          <p:nvPr/>
        </p:nvSpPr>
        <p:spPr bwMode="auto">
          <a:xfrm>
            <a:off x="1714500" y="3657600"/>
            <a:ext cx="5200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Khối lượng nước cần dùng để pha chế:</a:t>
            </a:r>
          </a:p>
        </p:txBody>
      </p:sp>
      <p:graphicFrame>
        <p:nvGraphicFramePr>
          <p:cNvPr id="12" name="Object 11"/>
          <p:cNvGraphicFramePr>
            <a:graphicFrameLocks noChangeAspect="1"/>
          </p:cNvGraphicFramePr>
          <p:nvPr/>
        </p:nvGraphicFramePr>
        <p:xfrm>
          <a:off x="2571750" y="4314825"/>
          <a:ext cx="4343400" cy="714375"/>
        </p:xfrm>
        <a:graphic>
          <a:graphicData uri="http://schemas.openxmlformats.org/presentationml/2006/ole">
            <mc:AlternateContent xmlns:mc="http://schemas.openxmlformats.org/markup-compatibility/2006">
              <mc:Choice xmlns:v="urn:schemas-microsoft-com:vml" Requires="v">
                <p:oleObj spid="_x0000_s31747" name="Equation" r:id="rId7" imgW="5791200" imgH="952500" progId="Equation.DSMT4">
                  <p:embed/>
                </p:oleObj>
              </mc:Choice>
              <mc:Fallback>
                <p:oleObj name="Equation" r:id="rId7" imgW="5791200" imgH="952500" progId="Equation.DSMT4">
                  <p:embed/>
                  <p:pic>
                    <p:nvPicPr>
                      <p:cNvPr id="1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4314825"/>
                        <a:ext cx="4343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a:spLocks noChangeArrowheads="1"/>
          </p:cNvSpPr>
          <p:nvPr/>
        </p:nvSpPr>
        <p:spPr bwMode="auto">
          <a:xfrm>
            <a:off x="1162050" y="628650"/>
            <a:ext cx="6686550" cy="4314825"/>
          </a:xfrm>
          <a:prstGeom prst="rect">
            <a:avLst/>
          </a:prstGeom>
          <a:solidFill>
            <a:srgbClr val="3366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14" name="Text Box 13"/>
          <p:cNvSpPr txBox="1">
            <a:spLocks noChangeArrowheads="1"/>
          </p:cNvSpPr>
          <p:nvPr/>
        </p:nvSpPr>
        <p:spPr bwMode="auto">
          <a:xfrm>
            <a:off x="1388269" y="1200150"/>
            <a:ext cx="102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Biết:</a:t>
            </a:r>
          </a:p>
        </p:txBody>
      </p:sp>
      <p:graphicFrame>
        <p:nvGraphicFramePr>
          <p:cNvPr id="15" name="Object 14"/>
          <p:cNvGraphicFramePr>
            <a:graphicFrameLocks noChangeAspect="1"/>
          </p:cNvGraphicFramePr>
          <p:nvPr/>
        </p:nvGraphicFramePr>
        <p:xfrm>
          <a:off x="2597944" y="900113"/>
          <a:ext cx="1876425" cy="428625"/>
        </p:xfrm>
        <a:graphic>
          <a:graphicData uri="http://schemas.openxmlformats.org/presentationml/2006/ole">
            <mc:AlternateContent xmlns:mc="http://schemas.openxmlformats.org/markup-compatibility/2006">
              <mc:Choice xmlns:v="urn:schemas-microsoft-com:vml" Requires="v">
                <p:oleObj spid="_x0000_s31748" name="Equation" r:id="rId9" imgW="2501900" imgH="571500" progId="Equation.DSMT4">
                  <p:embed/>
                </p:oleObj>
              </mc:Choice>
              <mc:Fallback>
                <p:oleObj name="Equation" r:id="rId9" imgW="2501900" imgH="571500" progId="Equation.DSMT4">
                  <p:embed/>
                  <p:pic>
                    <p:nvPicPr>
                      <p:cNvPr id="15"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7944" y="900113"/>
                        <a:ext cx="18764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5486400" y="1114425"/>
          <a:ext cx="1314450" cy="428625"/>
        </p:xfrm>
        <a:graphic>
          <a:graphicData uri="http://schemas.openxmlformats.org/presentationml/2006/ole">
            <mc:AlternateContent xmlns:mc="http://schemas.openxmlformats.org/markup-compatibility/2006">
              <mc:Choice xmlns:v="urn:schemas-microsoft-com:vml" Requires="v">
                <p:oleObj spid="_x0000_s31749" name="Equation" r:id="rId11" imgW="1752600" imgH="571500" progId="Equation.DSMT4">
                  <p:embed/>
                </p:oleObj>
              </mc:Choice>
              <mc:Fallback>
                <p:oleObj name="Equation" r:id="rId11" imgW="1752600" imgH="571500" progId="Equation.DSMT4">
                  <p:embed/>
                  <p:pic>
                    <p:nvPicPr>
                      <p:cNvPr id="16"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1114425"/>
                        <a:ext cx="1314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2502694" y="1428750"/>
          <a:ext cx="2085975" cy="485775"/>
        </p:xfrm>
        <a:graphic>
          <a:graphicData uri="http://schemas.openxmlformats.org/presentationml/2006/ole">
            <mc:AlternateContent xmlns:mc="http://schemas.openxmlformats.org/markup-compatibility/2006">
              <mc:Choice xmlns:v="urn:schemas-microsoft-com:vml" Requires="v">
                <p:oleObj spid="_x0000_s31750" name="Equation" r:id="rId13" imgW="2781300" imgH="647700" progId="Equation.DSMT4">
                  <p:embed/>
                </p:oleObj>
              </mc:Choice>
              <mc:Fallback>
                <p:oleObj name="Equation" r:id="rId13" imgW="2781300" imgH="647700" progId="Equation.DSMT4">
                  <p:embed/>
                  <p:pic>
                    <p:nvPicPr>
                      <p:cNvPr id="17"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2694" y="1428750"/>
                        <a:ext cx="20859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1314450" y="2514600"/>
          <a:ext cx="2009775" cy="485775"/>
        </p:xfrm>
        <a:graphic>
          <a:graphicData uri="http://schemas.openxmlformats.org/presentationml/2006/ole">
            <mc:AlternateContent xmlns:mc="http://schemas.openxmlformats.org/markup-compatibility/2006">
              <mc:Choice xmlns:v="urn:schemas-microsoft-com:vml" Requires="v">
                <p:oleObj spid="_x0000_s31751" name="Equation" r:id="rId15" imgW="2679700" imgH="647700" progId="Equation.DSMT4">
                  <p:embed/>
                </p:oleObj>
              </mc:Choice>
              <mc:Fallback>
                <p:oleObj name="Equation" r:id="rId15" imgW="2679700" imgH="647700" progId="Equation.DSMT4">
                  <p:embed/>
                  <p:pic>
                    <p:nvPicPr>
                      <p:cNvPr id="18"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4450" y="2514600"/>
                        <a:ext cx="2009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428750" y="3257550"/>
          <a:ext cx="1314450" cy="428625"/>
        </p:xfrm>
        <a:graphic>
          <a:graphicData uri="http://schemas.openxmlformats.org/presentationml/2006/ole">
            <mc:AlternateContent xmlns:mc="http://schemas.openxmlformats.org/markup-compatibility/2006">
              <mc:Choice xmlns:v="urn:schemas-microsoft-com:vml" Requires="v">
                <p:oleObj spid="_x0000_s31752" name="Equation" r:id="rId17" imgW="1752600" imgH="571500" progId="Equation.DSMT4">
                  <p:embed/>
                </p:oleObj>
              </mc:Choice>
              <mc:Fallback>
                <p:oleObj name="Equation" r:id="rId17" imgW="1752600" imgH="571500" progId="Equation.DSMT4">
                  <p:embed/>
                  <p:pic>
                    <p:nvPicPr>
                      <p:cNvPr id="19"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8750" y="3257550"/>
                        <a:ext cx="1314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19"/>
          <p:cNvSpPr>
            <a:spLocks/>
          </p:cNvSpPr>
          <p:nvPr/>
        </p:nvSpPr>
        <p:spPr bwMode="auto">
          <a:xfrm>
            <a:off x="4800600" y="742950"/>
            <a:ext cx="57150" cy="1143000"/>
          </a:xfrm>
          <a:prstGeom prst="rightBrace">
            <a:avLst>
              <a:gd name="adj1" fmla="val 166667"/>
              <a:gd name="adj2" fmla="val 50000"/>
            </a:avLst>
          </a:prstGeom>
          <a:noFill/>
          <a:ln w="571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21" name="AutoShape 20"/>
          <p:cNvSpPr>
            <a:spLocks/>
          </p:cNvSpPr>
          <p:nvPr/>
        </p:nvSpPr>
        <p:spPr bwMode="auto">
          <a:xfrm>
            <a:off x="3371850" y="2400300"/>
            <a:ext cx="114300" cy="1371600"/>
          </a:xfrm>
          <a:prstGeom prst="rightBrace">
            <a:avLst>
              <a:gd name="adj1" fmla="val 100000"/>
              <a:gd name="adj2" fmla="val 50000"/>
            </a:avLst>
          </a:prstGeom>
          <a:noFill/>
          <a:ln w="571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22" name="Line 21"/>
          <p:cNvSpPr>
            <a:spLocks noChangeShapeType="1"/>
          </p:cNvSpPr>
          <p:nvPr/>
        </p:nvSpPr>
        <p:spPr bwMode="auto">
          <a:xfrm>
            <a:off x="4972050" y="1257300"/>
            <a:ext cx="34290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23" name="Line 22"/>
          <p:cNvSpPr>
            <a:spLocks noChangeShapeType="1"/>
          </p:cNvSpPr>
          <p:nvPr/>
        </p:nvSpPr>
        <p:spPr bwMode="auto">
          <a:xfrm>
            <a:off x="3543300" y="3086100"/>
            <a:ext cx="28575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graphicFrame>
        <p:nvGraphicFramePr>
          <p:cNvPr id="24" name="Object 23"/>
          <p:cNvGraphicFramePr>
            <a:graphicFrameLocks noChangeAspect="1"/>
          </p:cNvGraphicFramePr>
          <p:nvPr/>
        </p:nvGraphicFramePr>
        <p:xfrm>
          <a:off x="3914775" y="2914650"/>
          <a:ext cx="1800225" cy="457200"/>
        </p:xfrm>
        <a:graphic>
          <a:graphicData uri="http://schemas.openxmlformats.org/presentationml/2006/ole">
            <mc:AlternateContent xmlns:mc="http://schemas.openxmlformats.org/markup-compatibility/2006">
              <mc:Choice xmlns:v="urn:schemas-microsoft-com:vml" Requires="v">
                <p:oleObj spid="_x0000_s31753" name="Equation" r:id="rId18" imgW="2400300" imgH="609600" progId="Equation.DSMT4">
                  <p:embed/>
                </p:oleObj>
              </mc:Choice>
              <mc:Fallback>
                <p:oleObj name="Equation" r:id="rId18" imgW="2400300" imgH="609600" progId="Equation.DSMT4">
                  <p:embed/>
                  <p:pic>
                    <p:nvPicPr>
                      <p:cNvPr id="24"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14775" y="29146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Line 24"/>
          <p:cNvSpPr>
            <a:spLocks noChangeShapeType="1"/>
          </p:cNvSpPr>
          <p:nvPr/>
        </p:nvSpPr>
        <p:spPr bwMode="auto">
          <a:xfrm>
            <a:off x="4171950" y="3771900"/>
            <a:ext cx="514350" cy="0"/>
          </a:xfrm>
          <a:prstGeom prst="line">
            <a:avLst/>
          </a:prstGeom>
          <a:noFill/>
          <a:ln w="571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26" name="Text Box 25"/>
          <p:cNvSpPr txBox="1">
            <a:spLocks noChangeArrowheads="1"/>
          </p:cNvSpPr>
          <p:nvPr/>
        </p:nvSpPr>
        <p:spPr bwMode="auto">
          <a:xfrm>
            <a:off x="5715000" y="2971800"/>
            <a:ext cx="19431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100" kern="0">
                <a:solidFill>
                  <a:srgbClr val="FFFFFF"/>
                </a:solidFill>
              </a:rPr>
              <a:t>cần lấy pha chế</a:t>
            </a:r>
          </a:p>
        </p:txBody>
      </p:sp>
      <p:graphicFrame>
        <p:nvGraphicFramePr>
          <p:cNvPr id="27" name="Object 26"/>
          <p:cNvGraphicFramePr>
            <a:graphicFrameLocks noChangeAspect="1"/>
          </p:cNvGraphicFramePr>
          <p:nvPr/>
        </p:nvGraphicFramePr>
        <p:xfrm>
          <a:off x="4895850" y="3524250"/>
          <a:ext cx="1562100" cy="704850"/>
        </p:xfrm>
        <a:graphic>
          <a:graphicData uri="http://schemas.openxmlformats.org/presentationml/2006/ole">
            <mc:AlternateContent xmlns:mc="http://schemas.openxmlformats.org/markup-compatibility/2006">
              <mc:Choice xmlns:v="urn:schemas-microsoft-com:vml" Requires="v">
                <p:oleObj spid="_x0000_s31754" name="Equation" r:id="rId20" imgW="2082800" imgH="939800" progId="Equation.DSMT4">
                  <p:embed/>
                </p:oleObj>
              </mc:Choice>
              <mc:Fallback>
                <p:oleObj name="Equation" r:id="rId20" imgW="2082800" imgH="939800" progId="Equation.DSMT4">
                  <p:embed/>
                  <p:pic>
                    <p:nvPicPr>
                      <p:cNvPr id="27"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95850" y="3524250"/>
                        <a:ext cx="1562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Line 27"/>
          <p:cNvSpPr>
            <a:spLocks noChangeShapeType="1"/>
          </p:cNvSpPr>
          <p:nvPr/>
        </p:nvSpPr>
        <p:spPr bwMode="auto">
          <a:xfrm>
            <a:off x="1282304" y="2114550"/>
            <a:ext cx="66294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29" name="AutoShape 28"/>
          <p:cNvSpPr>
            <a:spLocks noChangeArrowheads="1"/>
          </p:cNvSpPr>
          <p:nvPr/>
        </p:nvSpPr>
        <p:spPr bwMode="auto">
          <a:xfrm>
            <a:off x="4171950" y="2000250"/>
            <a:ext cx="400050" cy="285750"/>
          </a:xfrm>
          <a:prstGeom prst="downArrow">
            <a:avLst>
              <a:gd name="adj1" fmla="val 50000"/>
              <a:gd name="adj2" fmla="val 25000"/>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Tree>
    <p:extLst>
      <p:ext uri="{BB962C8B-B14F-4D97-AF65-F5344CB8AC3E}">
        <p14:creationId xmlns:p14="http://schemas.microsoft.com/office/powerpoint/2010/main" val="3603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par>
                                <p:cTn id="11" presetID="8"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amond(in)">
                                      <p:cBhvr>
                                        <p:cTn id="16" dur="2000"/>
                                        <p:tgtEl>
                                          <p:spTgt spid="20"/>
                                        </p:tgtEl>
                                      </p:cBhvr>
                                    </p:animEffect>
                                  </p:childTnLst>
                                </p:cTn>
                              </p:par>
                              <p:par>
                                <p:cTn id="17" presetID="8"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amond(in)">
                                      <p:cBhvr>
                                        <p:cTn id="19" dur="2000"/>
                                        <p:tgtEl>
                                          <p:spTgt spid="1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2000"/>
                                        <p:tgtEl>
                                          <p:spTgt spid="2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amond(in)">
                                      <p:cBhvr>
                                        <p:cTn id="25" dur="2000"/>
                                        <p:tgtEl>
                                          <p:spTgt spid="29"/>
                                        </p:tgtEl>
                                      </p:cBhvr>
                                    </p:animEffect>
                                  </p:childTnLst>
                                </p:cTn>
                              </p:par>
                              <p:par>
                                <p:cTn id="26" presetID="8"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amond(in)">
                                      <p:cBhvr>
                                        <p:cTn id="28" dur="2000"/>
                                        <p:tgtEl>
                                          <p:spTgt spid="18"/>
                                        </p:tgtEl>
                                      </p:cBhvr>
                                    </p:animEffect>
                                  </p:childTnLst>
                                </p:cTn>
                              </p:par>
                              <p:par>
                                <p:cTn id="29" presetID="8"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amond(in)">
                                      <p:cBhvr>
                                        <p:cTn id="31" dur="2000"/>
                                        <p:tgtEl>
                                          <p:spTgt spid="19"/>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amond(in)">
                                      <p:cBhvr>
                                        <p:cTn id="34" dur="2000"/>
                                        <p:tgtEl>
                                          <p:spTgt spid="21"/>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2000"/>
                                        <p:tgtEl>
                                          <p:spTgt spid="1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amond(in)">
                                      <p:cBhvr>
                                        <p:cTn id="40" dur="2000"/>
                                        <p:tgtEl>
                                          <p:spTgt spid="2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amond(in)">
                                      <p:cBhvr>
                                        <p:cTn id="43" dur="2000"/>
                                        <p:tgtEl>
                                          <p:spTgt spid="23"/>
                                        </p:tgtEl>
                                      </p:cBhvr>
                                    </p:animEffect>
                                  </p:childTnLst>
                                </p:cTn>
                              </p:par>
                              <p:par>
                                <p:cTn id="44" presetID="8"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amond(in)">
                                      <p:cBhvr>
                                        <p:cTn id="46" dur="2000"/>
                                        <p:tgtEl>
                                          <p:spTgt spid="24"/>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diamond(in)">
                                      <p:cBhvr>
                                        <p:cTn id="49" dur="2000"/>
                                        <p:tgtEl>
                                          <p:spTgt spid="26"/>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amond(in)">
                                      <p:cBhvr>
                                        <p:cTn id="52" dur="2000"/>
                                        <p:tgtEl>
                                          <p:spTgt spid="25"/>
                                        </p:tgtEl>
                                      </p:cBhvr>
                                    </p:animEffect>
                                  </p:childTnLst>
                                </p:cTn>
                              </p:par>
                              <p:par>
                                <p:cTn id="53" presetID="8" presetClass="entr" presetSubtype="16"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amond(in)">
                                      <p:cBhvr>
                                        <p:cTn id="55" dur="20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xit" presetSubtype="16" fill="hold" grpId="1" nodeType="clickEffect">
                                  <p:stCondLst>
                                    <p:cond delay="0"/>
                                  </p:stCondLst>
                                  <p:childTnLst>
                                    <p:animEffect transition="out" filter="diamond(in)">
                                      <p:cBhvr>
                                        <p:cTn id="59" dur="2000"/>
                                        <p:tgtEl>
                                          <p:spTgt spid="13"/>
                                        </p:tgtEl>
                                      </p:cBhvr>
                                    </p:animEffect>
                                    <p:set>
                                      <p:cBhvr>
                                        <p:cTn id="60" dur="1" fill="hold">
                                          <p:stCondLst>
                                            <p:cond delay="1999"/>
                                          </p:stCondLst>
                                        </p:cTn>
                                        <p:tgtEl>
                                          <p:spTgt spid="13"/>
                                        </p:tgtEl>
                                        <p:attrNameLst>
                                          <p:attrName>style.visibility</p:attrName>
                                        </p:attrNameLst>
                                      </p:cBhvr>
                                      <p:to>
                                        <p:strVal val="hidden"/>
                                      </p:to>
                                    </p:set>
                                  </p:childTnLst>
                                </p:cTn>
                              </p:par>
                              <p:par>
                                <p:cTn id="61" presetID="8" presetClass="exit" presetSubtype="16" fill="hold" grpId="1" nodeType="withEffect">
                                  <p:stCondLst>
                                    <p:cond delay="0"/>
                                  </p:stCondLst>
                                  <p:childTnLst>
                                    <p:animEffect transition="out" filter="diamond(in)">
                                      <p:cBhvr>
                                        <p:cTn id="62" dur="2000"/>
                                        <p:tgtEl>
                                          <p:spTgt spid="14"/>
                                        </p:tgtEl>
                                      </p:cBhvr>
                                    </p:animEffect>
                                    <p:set>
                                      <p:cBhvr>
                                        <p:cTn id="63" dur="1" fill="hold">
                                          <p:stCondLst>
                                            <p:cond delay="1999"/>
                                          </p:stCondLst>
                                        </p:cTn>
                                        <p:tgtEl>
                                          <p:spTgt spid="14"/>
                                        </p:tgtEl>
                                        <p:attrNameLst>
                                          <p:attrName>style.visibility</p:attrName>
                                        </p:attrNameLst>
                                      </p:cBhvr>
                                      <p:to>
                                        <p:strVal val="hidden"/>
                                      </p:to>
                                    </p:set>
                                  </p:childTnLst>
                                </p:cTn>
                              </p:par>
                              <p:par>
                                <p:cTn id="64" presetID="8" presetClass="exit" presetSubtype="16" fill="hold" nodeType="withEffect">
                                  <p:stCondLst>
                                    <p:cond delay="0"/>
                                  </p:stCondLst>
                                  <p:childTnLst>
                                    <p:animEffect transition="out" filter="diamond(in)">
                                      <p:cBhvr>
                                        <p:cTn id="65" dur="2000"/>
                                        <p:tgtEl>
                                          <p:spTgt spid="15"/>
                                        </p:tgtEl>
                                      </p:cBhvr>
                                    </p:animEffect>
                                    <p:set>
                                      <p:cBhvr>
                                        <p:cTn id="66" dur="1" fill="hold">
                                          <p:stCondLst>
                                            <p:cond delay="1999"/>
                                          </p:stCondLst>
                                        </p:cTn>
                                        <p:tgtEl>
                                          <p:spTgt spid="15"/>
                                        </p:tgtEl>
                                        <p:attrNameLst>
                                          <p:attrName>style.visibility</p:attrName>
                                        </p:attrNameLst>
                                      </p:cBhvr>
                                      <p:to>
                                        <p:strVal val="hidden"/>
                                      </p:to>
                                    </p:set>
                                  </p:childTnLst>
                                </p:cTn>
                              </p:par>
                              <p:par>
                                <p:cTn id="67" presetID="8" presetClass="exit" presetSubtype="16" fill="hold" nodeType="withEffect">
                                  <p:stCondLst>
                                    <p:cond delay="0"/>
                                  </p:stCondLst>
                                  <p:childTnLst>
                                    <p:animEffect transition="out" filter="diamond(in)">
                                      <p:cBhvr>
                                        <p:cTn id="68" dur="2000"/>
                                        <p:tgtEl>
                                          <p:spTgt spid="17"/>
                                        </p:tgtEl>
                                      </p:cBhvr>
                                    </p:animEffect>
                                    <p:set>
                                      <p:cBhvr>
                                        <p:cTn id="69" dur="1" fill="hold">
                                          <p:stCondLst>
                                            <p:cond delay="1999"/>
                                          </p:stCondLst>
                                        </p:cTn>
                                        <p:tgtEl>
                                          <p:spTgt spid="17"/>
                                        </p:tgtEl>
                                        <p:attrNameLst>
                                          <p:attrName>style.visibility</p:attrName>
                                        </p:attrNameLst>
                                      </p:cBhvr>
                                      <p:to>
                                        <p:strVal val="hidden"/>
                                      </p:to>
                                    </p:set>
                                  </p:childTnLst>
                                </p:cTn>
                              </p:par>
                              <p:par>
                                <p:cTn id="70" presetID="8" presetClass="exit" presetSubtype="16" fill="hold" grpId="1" nodeType="withEffect">
                                  <p:stCondLst>
                                    <p:cond delay="0"/>
                                  </p:stCondLst>
                                  <p:childTnLst>
                                    <p:animEffect transition="out" filter="diamond(in)">
                                      <p:cBhvr>
                                        <p:cTn id="71" dur="2000"/>
                                        <p:tgtEl>
                                          <p:spTgt spid="20"/>
                                        </p:tgtEl>
                                      </p:cBhvr>
                                    </p:animEffect>
                                    <p:set>
                                      <p:cBhvr>
                                        <p:cTn id="72" dur="1" fill="hold">
                                          <p:stCondLst>
                                            <p:cond delay="1999"/>
                                          </p:stCondLst>
                                        </p:cTn>
                                        <p:tgtEl>
                                          <p:spTgt spid="20"/>
                                        </p:tgtEl>
                                        <p:attrNameLst>
                                          <p:attrName>style.visibility</p:attrName>
                                        </p:attrNameLst>
                                      </p:cBhvr>
                                      <p:to>
                                        <p:strVal val="hidden"/>
                                      </p:to>
                                    </p:set>
                                  </p:childTnLst>
                                </p:cTn>
                              </p:par>
                              <p:par>
                                <p:cTn id="73" presetID="8" presetClass="exit" presetSubtype="16" fill="hold" grpId="1" nodeType="withEffect">
                                  <p:stCondLst>
                                    <p:cond delay="0"/>
                                  </p:stCondLst>
                                  <p:childTnLst>
                                    <p:animEffect transition="out" filter="diamond(in)">
                                      <p:cBhvr>
                                        <p:cTn id="74" dur="2000"/>
                                        <p:tgtEl>
                                          <p:spTgt spid="22"/>
                                        </p:tgtEl>
                                      </p:cBhvr>
                                    </p:animEffect>
                                    <p:set>
                                      <p:cBhvr>
                                        <p:cTn id="75" dur="1" fill="hold">
                                          <p:stCondLst>
                                            <p:cond delay="1999"/>
                                          </p:stCondLst>
                                        </p:cTn>
                                        <p:tgtEl>
                                          <p:spTgt spid="22"/>
                                        </p:tgtEl>
                                        <p:attrNameLst>
                                          <p:attrName>style.visibility</p:attrName>
                                        </p:attrNameLst>
                                      </p:cBhvr>
                                      <p:to>
                                        <p:strVal val="hidden"/>
                                      </p:to>
                                    </p:set>
                                  </p:childTnLst>
                                </p:cTn>
                              </p:par>
                              <p:par>
                                <p:cTn id="76" presetID="8" presetClass="exit" presetSubtype="16" fill="hold" nodeType="withEffect">
                                  <p:stCondLst>
                                    <p:cond delay="0"/>
                                  </p:stCondLst>
                                  <p:childTnLst>
                                    <p:animEffect transition="out" filter="diamond(in)">
                                      <p:cBhvr>
                                        <p:cTn id="77" dur="2000"/>
                                        <p:tgtEl>
                                          <p:spTgt spid="16"/>
                                        </p:tgtEl>
                                      </p:cBhvr>
                                    </p:animEffect>
                                    <p:set>
                                      <p:cBhvr>
                                        <p:cTn id="78" dur="1" fill="hold">
                                          <p:stCondLst>
                                            <p:cond delay="1999"/>
                                          </p:stCondLst>
                                        </p:cTn>
                                        <p:tgtEl>
                                          <p:spTgt spid="16"/>
                                        </p:tgtEl>
                                        <p:attrNameLst>
                                          <p:attrName>style.visibility</p:attrName>
                                        </p:attrNameLst>
                                      </p:cBhvr>
                                      <p:to>
                                        <p:strVal val="hidden"/>
                                      </p:to>
                                    </p:set>
                                  </p:childTnLst>
                                </p:cTn>
                              </p:par>
                              <p:par>
                                <p:cTn id="79" presetID="8" presetClass="exit" presetSubtype="16" fill="hold" grpId="1" nodeType="withEffect">
                                  <p:stCondLst>
                                    <p:cond delay="0"/>
                                  </p:stCondLst>
                                  <p:childTnLst>
                                    <p:animEffect transition="out" filter="diamond(in)">
                                      <p:cBhvr>
                                        <p:cTn id="80" dur="2000"/>
                                        <p:tgtEl>
                                          <p:spTgt spid="28"/>
                                        </p:tgtEl>
                                      </p:cBhvr>
                                    </p:animEffect>
                                    <p:set>
                                      <p:cBhvr>
                                        <p:cTn id="81" dur="1" fill="hold">
                                          <p:stCondLst>
                                            <p:cond delay="1999"/>
                                          </p:stCondLst>
                                        </p:cTn>
                                        <p:tgtEl>
                                          <p:spTgt spid="28"/>
                                        </p:tgtEl>
                                        <p:attrNameLst>
                                          <p:attrName>style.visibility</p:attrName>
                                        </p:attrNameLst>
                                      </p:cBhvr>
                                      <p:to>
                                        <p:strVal val="hidden"/>
                                      </p:to>
                                    </p:set>
                                  </p:childTnLst>
                                </p:cTn>
                              </p:par>
                              <p:par>
                                <p:cTn id="82" presetID="8" presetClass="exit" presetSubtype="16" fill="hold" grpId="1" nodeType="withEffect">
                                  <p:stCondLst>
                                    <p:cond delay="0"/>
                                  </p:stCondLst>
                                  <p:childTnLst>
                                    <p:animEffect transition="out" filter="diamond(in)">
                                      <p:cBhvr>
                                        <p:cTn id="83" dur="2000"/>
                                        <p:tgtEl>
                                          <p:spTgt spid="29"/>
                                        </p:tgtEl>
                                      </p:cBhvr>
                                    </p:animEffect>
                                    <p:set>
                                      <p:cBhvr>
                                        <p:cTn id="84" dur="1" fill="hold">
                                          <p:stCondLst>
                                            <p:cond delay="1999"/>
                                          </p:stCondLst>
                                        </p:cTn>
                                        <p:tgtEl>
                                          <p:spTgt spid="29"/>
                                        </p:tgtEl>
                                        <p:attrNameLst>
                                          <p:attrName>style.visibility</p:attrName>
                                        </p:attrNameLst>
                                      </p:cBhvr>
                                      <p:to>
                                        <p:strVal val="hidden"/>
                                      </p:to>
                                    </p:set>
                                  </p:childTnLst>
                                </p:cTn>
                              </p:par>
                              <p:par>
                                <p:cTn id="85" presetID="8" presetClass="exit" presetSubtype="16" fill="hold" nodeType="withEffect">
                                  <p:stCondLst>
                                    <p:cond delay="0"/>
                                  </p:stCondLst>
                                  <p:childTnLst>
                                    <p:animEffect transition="out" filter="diamond(in)">
                                      <p:cBhvr>
                                        <p:cTn id="86" dur="2000"/>
                                        <p:tgtEl>
                                          <p:spTgt spid="18"/>
                                        </p:tgtEl>
                                      </p:cBhvr>
                                    </p:animEffect>
                                    <p:set>
                                      <p:cBhvr>
                                        <p:cTn id="87" dur="1" fill="hold">
                                          <p:stCondLst>
                                            <p:cond delay="1999"/>
                                          </p:stCondLst>
                                        </p:cTn>
                                        <p:tgtEl>
                                          <p:spTgt spid="18"/>
                                        </p:tgtEl>
                                        <p:attrNameLst>
                                          <p:attrName>style.visibility</p:attrName>
                                        </p:attrNameLst>
                                      </p:cBhvr>
                                      <p:to>
                                        <p:strVal val="hidden"/>
                                      </p:to>
                                    </p:set>
                                  </p:childTnLst>
                                </p:cTn>
                              </p:par>
                              <p:par>
                                <p:cTn id="88" presetID="8" presetClass="exit" presetSubtype="16" fill="hold" nodeType="withEffect">
                                  <p:stCondLst>
                                    <p:cond delay="0"/>
                                  </p:stCondLst>
                                  <p:childTnLst>
                                    <p:animEffect transition="out" filter="diamond(in)">
                                      <p:cBhvr>
                                        <p:cTn id="89" dur="2000"/>
                                        <p:tgtEl>
                                          <p:spTgt spid="19"/>
                                        </p:tgtEl>
                                      </p:cBhvr>
                                    </p:animEffect>
                                    <p:set>
                                      <p:cBhvr>
                                        <p:cTn id="90" dur="1" fill="hold">
                                          <p:stCondLst>
                                            <p:cond delay="1999"/>
                                          </p:stCondLst>
                                        </p:cTn>
                                        <p:tgtEl>
                                          <p:spTgt spid="19"/>
                                        </p:tgtEl>
                                        <p:attrNameLst>
                                          <p:attrName>style.visibility</p:attrName>
                                        </p:attrNameLst>
                                      </p:cBhvr>
                                      <p:to>
                                        <p:strVal val="hidden"/>
                                      </p:to>
                                    </p:set>
                                  </p:childTnLst>
                                </p:cTn>
                              </p:par>
                              <p:par>
                                <p:cTn id="91" presetID="8" presetClass="exit" presetSubtype="16" fill="hold" grpId="1" nodeType="withEffect">
                                  <p:stCondLst>
                                    <p:cond delay="0"/>
                                  </p:stCondLst>
                                  <p:childTnLst>
                                    <p:animEffect transition="out" filter="diamond(in)">
                                      <p:cBhvr>
                                        <p:cTn id="92" dur="2000"/>
                                        <p:tgtEl>
                                          <p:spTgt spid="21"/>
                                        </p:tgtEl>
                                      </p:cBhvr>
                                    </p:animEffect>
                                    <p:set>
                                      <p:cBhvr>
                                        <p:cTn id="93" dur="1" fill="hold">
                                          <p:stCondLst>
                                            <p:cond delay="1999"/>
                                          </p:stCondLst>
                                        </p:cTn>
                                        <p:tgtEl>
                                          <p:spTgt spid="21"/>
                                        </p:tgtEl>
                                        <p:attrNameLst>
                                          <p:attrName>style.visibility</p:attrName>
                                        </p:attrNameLst>
                                      </p:cBhvr>
                                      <p:to>
                                        <p:strVal val="hidden"/>
                                      </p:to>
                                    </p:set>
                                  </p:childTnLst>
                                </p:cTn>
                              </p:par>
                              <p:par>
                                <p:cTn id="94" presetID="8" presetClass="exit" presetSubtype="16" fill="hold" grpId="1" nodeType="withEffect">
                                  <p:stCondLst>
                                    <p:cond delay="0"/>
                                  </p:stCondLst>
                                  <p:childTnLst>
                                    <p:animEffect transition="out" filter="diamond(in)">
                                      <p:cBhvr>
                                        <p:cTn id="95" dur="2000"/>
                                        <p:tgtEl>
                                          <p:spTgt spid="23"/>
                                        </p:tgtEl>
                                      </p:cBhvr>
                                    </p:animEffect>
                                    <p:set>
                                      <p:cBhvr>
                                        <p:cTn id="96" dur="1" fill="hold">
                                          <p:stCondLst>
                                            <p:cond delay="1999"/>
                                          </p:stCondLst>
                                        </p:cTn>
                                        <p:tgtEl>
                                          <p:spTgt spid="23"/>
                                        </p:tgtEl>
                                        <p:attrNameLst>
                                          <p:attrName>style.visibility</p:attrName>
                                        </p:attrNameLst>
                                      </p:cBhvr>
                                      <p:to>
                                        <p:strVal val="hidden"/>
                                      </p:to>
                                    </p:set>
                                  </p:childTnLst>
                                </p:cTn>
                              </p:par>
                              <p:par>
                                <p:cTn id="97" presetID="8" presetClass="exit" presetSubtype="16" fill="hold" nodeType="withEffect">
                                  <p:stCondLst>
                                    <p:cond delay="0"/>
                                  </p:stCondLst>
                                  <p:childTnLst>
                                    <p:animEffect transition="out" filter="diamond(in)">
                                      <p:cBhvr>
                                        <p:cTn id="98" dur="2000"/>
                                        <p:tgtEl>
                                          <p:spTgt spid="24"/>
                                        </p:tgtEl>
                                      </p:cBhvr>
                                    </p:animEffect>
                                    <p:set>
                                      <p:cBhvr>
                                        <p:cTn id="99" dur="1" fill="hold">
                                          <p:stCondLst>
                                            <p:cond delay="1999"/>
                                          </p:stCondLst>
                                        </p:cTn>
                                        <p:tgtEl>
                                          <p:spTgt spid="24"/>
                                        </p:tgtEl>
                                        <p:attrNameLst>
                                          <p:attrName>style.visibility</p:attrName>
                                        </p:attrNameLst>
                                      </p:cBhvr>
                                      <p:to>
                                        <p:strVal val="hidden"/>
                                      </p:to>
                                    </p:set>
                                  </p:childTnLst>
                                </p:cTn>
                              </p:par>
                              <p:par>
                                <p:cTn id="100" presetID="8" presetClass="exit" presetSubtype="16" fill="hold" grpId="1" nodeType="withEffect">
                                  <p:stCondLst>
                                    <p:cond delay="0"/>
                                  </p:stCondLst>
                                  <p:childTnLst>
                                    <p:animEffect transition="out" filter="diamond(in)">
                                      <p:cBhvr>
                                        <p:cTn id="101" dur="2000"/>
                                        <p:tgtEl>
                                          <p:spTgt spid="26"/>
                                        </p:tgtEl>
                                      </p:cBhvr>
                                    </p:animEffect>
                                    <p:set>
                                      <p:cBhvr>
                                        <p:cTn id="102" dur="1" fill="hold">
                                          <p:stCondLst>
                                            <p:cond delay="1999"/>
                                          </p:stCondLst>
                                        </p:cTn>
                                        <p:tgtEl>
                                          <p:spTgt spid="26"/>
                                        </p:tgtEl>
                                        <p:attrNameLst>
                                          <p:attrName>style.visibility</p:attrName>
                                        </p:attrNameLst>
                                      </p:cBhvr>
                                      <p:to>
                                        <p:strVal val="hidden"/>
                                      </p:to>
                                    </p:set>
                                  </p:childTnLst>
                                </p:cTn>
                              </p:par>
                              <p:par>
                                <p:cTn id="103" presetID="8" presetClass="exit" presetSubtype="16" fill="hold" grpId="1" nodeType="withEffect">
                                  <p:stCondLst>
                                    <p:cond delay="0"/>
                                  </p:stCondLst>
                                  <p:childTnLst>
                                    <p:animEffect transition="out" filter="diamond(in)">
                                      <p:cBhvr>
                                        <p:cTn id="104" dur="2000"/>
                                        <p:tgtEl>
                                          <p:spTgt spid="25"/>
                                        </p:tgtEl>
                                      </p:cBhvr>
                                    </p:animEffect>
                                    <p:set>
                                      <p:cBhvr>
                                        <p:cTn id="105" dur="1" fill="hold">
                                          <p:stCondLst>
                                            <p:cond delay="1999"/>
                                          </p:stCondLst>
                                        </p:cTn>
                                        <p:tgtEl>
                                          <p:spTgt spid="25"/>
                                        </p:tgtEl>
                                        <p:attrNameLst>
                                          <p:attrName>style.visibility</p:attrName>
                                        </p:attrNameLst>
                                      </p:cBhvr>
                                      <p:to>
                                        <p:strVal val="hidden"/>
                                      </p:to>
                                    </p:set>
                                  </p:childTnLst>
                                </p:cTn>
                              </p:par>
                              <p:par>
                                <p:cTn id="106" presetID="8" presetClass="exit" presetSubtype="16" fill="hold" nodeType="withEffect">
                                  <p:stCondLst>
                                    <p:cond delay="0"/>
                                  </p:stCondLst>
                                  <p:childTnLst>
                                    <p:animEffect transition="out" filter="diamond(in)">
                                      <p:cBhvr>
                                        <p:cTn id="107" dur="2000"/>
                                        <p:tgtEl>
                                          <p:spTgt spid="27"/>
                                        </p:tgtEl>
                                      </p:cBhvr>
                                    </p:animEffect>
                                    <p:set>
                                      <p:cBhvr>
                                        <p:cTn id="108" dur="1" fill="hold">
                                          <p:stCondLst>
                                            <p:cond delay="1999"/>
                                          </p:stCondLst>
                                        </p:cTn>
                                        <p:tgtEl>
                                          <p:spTgt spid="2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diamond(in)">
                                      <p:cBhvr>
                                        <p:cTn id="113" dur="1000"/>
                                        <p:tgtEl>
                                          <p:spTgt spid="5"/>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diamond(in)">
                                      <p:cBhvr>
                                        <p:cTn id="116" dur="1000"/>
                                        <p:tgtEl>
                                          <p:spTgt spid="4"/>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diamond(in)">
                                      <p:cBhvr>
                                        <p:cTn id="119" dur="1000"/>
                                        <p:tgtEl>
                                          <p:spTgt spid="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wipe(left)">
                                      <p:cBhvr>
                                        <p:cTn id="124" dur="2000"/>
                                        <p:tgtEl>
                                          <p:spTgt spid="8"/>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wipe(left)">
                                      <p:cBhvr>
                                        <p:cTn id="127" dur="2000"/>
                                        <p:tgtEl>
                                          <p:spTgt spid="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wipe(left)">
                                      <p:cBhvr>
                                        <p:cTn id="132" dur="2000"/>
                                        <p:tgtEl>
                                          <p:spTgt spid="10"/>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wipe(left)">
                                      <p:cBhvr>
                                        <p:cTn id="135" dur="2000"/>
                                        <p:tgtEl>
                                          <p:spTgt spid="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wipe(left)">
                                      <p:cBhvr>
                                        <p:cTn id="140" dur="2000"/>
                                        <p:tgtEl>
                                          <p:spTgt spid="12"/>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left)">
                                      <p:cBhvr>
                                        <p:cTn id="1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9" grpId="0"/>
      <p:bldP spid="11" grpId="0"/>
      <p:bldP spid="13" grpId="0" animBg="1"/>
      <p:bldP spid="13" grpId="1" animBg="1"/>
      <p:bldP spid="14" grpId="0"/>
      <p:bldP spid="14" grpId="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6" grpId="0"/>
      <p:bldP spid="26" grpId="1"/>
      <p:bldP spid="28" grpId="0" animBg="1"/>
      <p:bldP spid="28" grpId="1" animBg="1"/>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45444" y="585788"/>
            <a:ext cx="4583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b="1" u="sng" kern="0"/>
              <a:t>Cách pha chế</a:t>
            </a:r>
            <a:r>
              <a:rPr lang="en-US" sz="2400" b="1" kern="0"/>
              <a:t>: (làm thí nghiệm)</a:t>
            </a:r>
          </a:p>
        </p:txBody>
      </p:sp>
      <p:sp>
        <p:nvSpPr>
          <p:cNvPr id="5" name="Text Box 7"/>
          <p:cNvSpPr txBox="1">
            <a:spLocks noChangeArrowheads="1"/>
          </p:cNvSpPr>
          <p:nvPr/>
        </p:nvSpPr>
        <p:spPr bwMode="auto">
          <a:xfrm>
            <a:off x="1485900" y="1085850"/>
            <a:ext cx="617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kern="0"/>
              <a:t>- Cân lấy 37,5g dung dịch NaCl 10% ban đầu sau đó đổ vào cốc (có dung tích 200ml).</a:t>
            </a:r>
          </a:p>
        </p:txBody>
      </p:sp>
      <p:sp>
        <p:nvSpPr>
          <p:cNvPr id="6" name="Text Box 8"/>
          <p:cNvSpPr txBox="1">
            <a:spLocks noChangeArrowheads="1"/>
          </p:cNvSpPr>
          <p:nvPr/>
        </p:nvSpPr>
        <p:spPr bwMode="auto">
          <a:xfrm>
            <a:off x="1543050" y="2000250"/>
            <a:ext cx="617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kern="0"/>
              <a:t>- Cân lấy 112,5g nước cất hoặc đong 112,5 ml nước cất, sau đó đổ vào  cốc  đựng dung  dịch  NaCl nói trên và khuấy đều, ta được 150g dung dịch NaCl 2,5% </a:t>
            </a:r>
          </a:p>
        </p:txBody>
      </p:sp>
    </p:spTree>
    <p:extLst>
      <p:ext uri="{BB962C8B-B14F-4D97-AF65-F5344CB8AC3E}">
        <p14:creationId xmlns:p14="http://schemas.microsoft.com/office/powerpoint/2010/main" val="419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C5AAF7-8CD4-47BD-BC3A-584A046BAB5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C6F38F2-A841-4156-96DC-58EA5F0379B2}"/>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85150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6F6635-C324-4386-90D6-626556C77A9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F75E6F0-308A-4878-8E5E-62CFF3859B9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2985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40F0D3-0618-4171-86F2-2BD5DB5AEEA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624BD0C-FB36-4333-9850-F78087A07D9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8489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CC03DA-5DCC-44DB-BCCD-8D07CE2199B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6E7D23-1F5A-47BF-A37E-2E0926BE7120}"/>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2493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137485-8C1F-44A5-B7AF-60A1BB060C9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8DBE72-4428-4422-9342-9240F147B56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522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868354-683C-4150-8D52-D10D6E7AAA1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7EEF463-852C-45A1-B0B3-1777AA9B60F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29414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60D0D2-7E4E-41C5-95EB-11E8FFB1CCB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5D6D125-3DB7-4FB7-BCFA-AFD6574238B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96781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noChangeArrowheads="1"/>
          </p:cNvSpPr>
          <p:nvPr/>
        </p:nvSpPr>
        <p:spPr bwMode="auto">
          <a:xfrm>
            <a:off x="1543050" y="2052638"/>
            <a:ext cx="1543050" cy="742950"/>
          </a:xfrm>
          <a:prstGeom prst="roundRect">
            <a:avLst>
              <a:gd name="adj" fmla="val 16667"/>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t>PHA CHẾ </a:t>
            </a:r>
          </a:p>
          <a:p>
            <a:pPr algn="ctr"/>
            <a:r>
              <a:rPr lang="en-US" sz="1800" b="1"/>
              <a:t>DUNG DỊCH</a:t>
            </a:r>
          </a:p>
        </p:txBody>
      </p:sp>
      <p:sp>
        <p:nvSpPr>
          <p:cNvPr id="9221" name="Freeform 5"/>
          <p:cNvSpPr>
            <a:spLocks/>
          </p:cNvSpPr>
          <p:nvPr/>
        </p:nvSpPr>
        <p:spPr bwMode="auto">
          <a:xfrm>
            <a:off x="3036094" y="1366838"/>
            <a:ext cx="1535906" cy="714375"/>
          </a:xfrm>
          <a:custGeom>
            <a:avLst/>
            <a:gdLst>
              <a:gd name="T0" fmla="*/ 0 w 1086"/>
              <a:gd name="T1" fmla="*/ 592 h 592"/>
              <a:gd name="T2" fmla="*/ 66 w 1086"/>
              <a:gd name="T3" fmla="*/ 256 h 592"/>
              <a:gd name="T4" fmla="*/ 366 w 1086"/>
              <a:gd name="T5" fmla="*/ 40 h 592"/>
              <a:gd name="T6" fmla="*/ 1086 w 1086"/>
              <a:gd name="T7" fmla="*/ 16 h 592"/>
            </a:gdLst>
            <a:ahLst/>
            <a:cxnLst>
              <a:cxn ang="0">
                <a:pos x="T0" y="T1"/>
              </a:cxn>
              <a:cxn ang="0">
                <a:pos x="T2" y="T3"/>
              </a:cxn>
              <a:cxn ang="0">
                <a:pos x="T4" y="T5"/>
              </a:cxn>
              <a:cxn ang="0">
                <a:pos x="T6" y="T7"/>
              </a:cxn>
            </a:cxnLst>
            <a:rect l="0" t="0" r="r" b="b"/>
            <a:pathLst>
              <a:path w="1086" h="592">
                <a:moveTo>
                  <a:pt x="0" y="592"/>
                </a:moveTo>
                <a:cubicBezTo>
                  <a:pt x="11" y="536"/>
                  <a:pt x="5" y="348"/>
                  <a:pt x="66" y="256"/>
                </a:cubicBezTo>
                <a:cubicBezTo>
                  <a:pt x="127" y="164"/>
                  <a:pt x="196" y="80"/>
                  <a:pt x="366" y="40"/>
                </a:cubicBezTo>
                <a:cubicBezTo>
                  <a:pt x="536" y="0"/>
                  <a:pt x="936" y="21"/>
                  <a:pt x="1086" y="16"/>
                </a:cubicBezTo>
              </a:path>
            </a:pathLst>
          </a:custGeom>
          <a:noFill/>
          <a:ln w="76200"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2" name="Freeform 6"/>
          <p:cNvSpPr>
            <a:spLocks/>
          </p:cNvSpPr>
          <p:nvPr/>
        </p:nvSpPr>
        <p:spPr bwMode="auto">
          <a:xfrm>
            <a:off x="3028950" y="2781300"/>
            <a:ext cx="1571625" cy="665560"/>
          </a:xfrm>
          <a:custGeom>
            <a:avLst/>
            <a:gdLst>
              <a:gd name="T0" fmla="*/ 0 w 1320"/>
              <a:gd name="T1" fmla="*/ 0 h 559"/>
              <a:gd name="T2" fmla="*/ 105 w 1320"/>
              <a:gd name="T3" fmla="*/ 350 h 559"/>
              <a:gd name="T4" fmla="*/ 422 w 1320"/>
              <a:gd name="T5" fmla="*/ 525 h 559"/>
              <a:gd name="T6" fmla="*/ 1320 w 1320"/>
              <a:gd name="T7" fmla="*/ 552 h 559"/>
            </a:gdLst>
            <a:ahLst/>
            <a:cxnLst>
              <a:cxn ang="0">
                <a:pos x="T0" y="T1"/>
              </a:cxn>
              <a:cxn ang="0">
                <a:pos x="T2" y="T3"/>
              </a:cxn>
              <a:cxn ang="0">
                <a:pos x="T4" y="T5"/>
              </a:cxn>
              <a:cxn ang="0">
                <a:pos x="T6" y="T7"/>
              </a:cxn>
            </a:cxnLst>
            <a:rect l="0" t="0" r="r" b="b"/>
            <a:pathLst>
              <a:path w="1320" h="559">
                <a:moveTo>
                  <a:pt x="0" y="0"/>
                </a:moveTo>
                <a:cubicBezTo>
                  <a:pt x="18" y="58"/>
                  <a:pt x="35" y="263"/>
                  <a:pt x="105" y="350"/>
                </a:cubicBezTo>
                <a:cubicBezTo>
                  <a:pt x="176" y="438"/>
                  <a:pt x="220" y="491"/>
                  <a:pt x="422" y="525"/>
                </a:cubicBezTo>
                <a:cubicBezTo>
                  <a:pt x="624" y="559"/>
                  <a:pt x="1133" y="546"/>
                  <a:pt x="1320" y="552"/>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3" name="Line 7"/>
          <p:cNvSpPr>
            <a:spLocks noChangeShapeType="1"/>
          </p:cNvSpPr>
          <p:nvPr/>
        </p:nvSpPr>
        <p:spPr bwMode="auto">
          <a:xfrm>
            <a:off x="3086100" y="2452688"/>
            <a:ext cx="16002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4" name="Text Box 8"/>
          <p:cNvSpPr txBox="1">
            <a:spLocks noChangeArrowheads="1"/>
          </p:cNvSpPr>
          <p:nvPr/>
        </p:nvSpPr>
        <p:spPr bwMode="auto">
          <a:xfrm>
            <a:off x="3543300" y="1081088"/>
            <a:ext cx="11430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TÍNH TOÁN</a:t>
            </a:r>
          </a:p>
        </p:txBody>
      </p:sp>
      <p:sp>
        <p:nvSpPr>
          <p:cNvPr id="9225" name="Text Box 9"/>
          <p:cNvSpPr txBox="1">
            <a:spLocks noChangeArrowheads="1"/>
          </p:cNvSpPr>
          <p:nvPr/>
        </p:nvSpPr>
        <p:spPr bwMode="auto">
          <a:xfrm>
            <a:off x="3314700" y="2166938"/>
            <a:ext cx="16002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CÁCH PHA CHẾ </a:t>
            </a:r>
          </a:p>
        </p:txBody>
      </p:sp>
      <p:sp>
        <p:nvSpPr>
          <p:cNvPr id="9226" name="Text Box 10"/>
          <p:cNvSpPr txBox="1">
            <a:spLocks noChangeArrowheads="1"/>
          </p:cNvSpPr>
          <p:nvPr/>
        </p:nvSpPr>
        <p:spPr bwMode="auto">
          <a:xfrm>
            <a:off x="3543300" y="3138488"/>
            <a:ext cx="9144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PHA CHẾ </a:t>
            </a:r>
          </a:p>
        </p:txBody>
      </p:sp>
      <p:sp>
        <p:nvSpPr>
          <p:cNvPr id="9227" name="Freeform 11"/>
          <p:cNvSpPr>
            <a:spLocks/>
          </p:cNvSpPr>
          <p:nvPr/>
        </p:nvSpPr>
        <p:spPr bwMode="auto">
          <a:xfrm>
            <a:off x="4586288" y="3062288"/>
            <a:ext cx="1200150" cy="361950"/>
          </a:xfrm>
          <a:custGeom>
            <a:avLst/>
            <a:gdLst>
              <a:gd name="T0" fmla="*/ 0 w 1008"/>
              <a:gd name="T1" fmla="*/ 304 h 304"/>
              <a:gd name="T2" fmla="*/ 96 w 1008"/>
              <a:gd name="T3" fmla="*/ 112 h 304"/>
              <a:gd name="T4" fmla="*/ 432 w 1008"/>
              <a:gd name="T5" fmla="*/ 16 h 304"/>
              <a:gd name="T6" fmla="*/ 1008 w 1008"/>
              <a:gd name="T7" fmla="*/ 16 h 304"/>
            </a:gdLst>
            <a:ahLst/>
            <a:cxnLst>
              <a:cxn ang="0">
                <a:pos x="T0" y="T1"/>
              </a:cxn>
              <a:cxn ang="0">
                <a:pos x="T2" y="T3"/>
              </a:cxn>
              <a:cxn ang="0">
                <a:pos x="T4" y="T5"/>
              </a:cxn>
              <a:cxn ang="0">
                <a:pos x="T6" y="T7"/>
              </a:cxn>
            </a:cxnLst>
            <a:rect l="0" t="0" r="r" b="b"/>
            <a:pathLst>
              <a:path w="1008" h="304">
                <a:moveTo>
                  <a:pt x="0" y="304"/>
                </a:moveTo>
                <a:cubicBezTo>
                  <a:pt x="12" y="232"/>
                  <a:pt x="24" y="160"/>
                  <a:pt x="96" y="112"/>
                </a:cubicBezTo>
                <a:cubicBezTo>
                  <a:pt x="168" y="64"/>
                  <a:pt x="280" y="32"/>
                  <a:pt x="432" y="16"/>
                </a:cubicBezTo>
                <a:cubicBezTo>
                  <a:pt x="584" y="0"/>
                  <a:pt x="796" y="8"/>
                  <a:pt x="1008" y="1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8" name="Freeform 12"/>
          <p:cNvSpPr>
            <a:spLocks/>
          </p:cNvSpPr>
          <p:nvPr/>
        </p:nvSpPr>
        <p:spPr bwMode="auto">
          <a:xfrm>
            <a:off x="4586288" y="3424237"/>
            <a:ext cx="1171575" cy="347663"/>
          </a:xfrm>
          <a:custGeom>
            <a:avLst/>
            <a:gdLst>
              <a:gd name="T0" fmla="*/ 0 w 984"/>
              <a:gd name="T1" fmla="*/ 0 h 292"/>
              <a:gd name="T2" fmla="*/ 96 w 984"/>
              <a:gd name="T3" fmla="*/ 192 h 292"/>
              <a:gd name="T4" fmla="*/ 348 w 984"/>
              <a:gd name="T5" fmla="*/ 276 h 292"/>
              <a:gd name="T6" fmla="*/ 984 w 984"/>
              <a:gd name="T7" fmla="*/ 288 h 292"/>
            </a:gdLst>
            <a:ahLst/>
            <a:cxnLst>
              <a:cxn ang="0">
                <a:pos x="T0" y="T1"/>
              </a:cxn>
              <a:cxn ang="0">
                <a:pos x="T2" y="T3"/>
              </a:cxn>
              <a:cxn ang="0">
                <a:pos x="T4" y="T5"/>
              </a:cxn>
              <a:cxn ang="0">
                <a:pos x="T6" y="T7"/>
              </a:cxn>
            </a:cxnLst>
            <a:rect l="0" t="0" r="r" b="b"/>
            <a:pathLst>
              <a:path w="984" h="292">
                <a:moveTo>
                  <a:pt x="0" y="0"/>
                </a:moveTo>
                <a:cubicBezTo>
                  <a:pt x="20" y="76"/>
                  <a:pt x="38" y="146"/>
                  <a:pt x="96" y="192"/>
                </a:cubicBezTo>
                <a:cubicBezTo>
                  <a:pt x="154" y="238"/>
                  <a:pt x="200" y="260"/>
                  <a:pt x="348" y="276"/>
                </a:cubicBezTo>
                <a:cubicBezTo>
                  <a:pt x="496" y="292"/>
                  <a:pt x="852" y="286"/>
                  <a:pt x="984" y="28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9" name="Text Box 13"/>
          <p:cNvSpPr txBox="1">
            <a:spLocks noChangeArrowheads="1"/>
          </p:cNvSpPr>
          <p:nvPr/>
        </p:nvSpPr>
        <p:spPr bwMode="auto">
          <a:xfrm>
            <a:off x="4814888" y="2806304"/>
            <a:ext cx="10287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CHUẨN BỊ</a:t>
            </a:r>
          </a:p>
        </p:txBody>
      </p:sp>
      <p:sp>
        <p:nvSpPr>
          <p:cNvPr id="9230" name="Text Box 14"/>
          <p:cNvSpPr txBox="1">
            <a:spLocks noChangeArrowheads="1"/>
          </p:cNvSpPr>
          <p:nvPr/>
        </p:nvSpPr>
        <p:spPr bwMode="auto">
          <a:xfrm>
            <a:off x="4800600" y="3449241"/>
            <a:ext cx="1485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TIẾN HÀNH</a:t>
            </a:r>
          </a:p>
        </p:txBody>
      </p:sp>
      <p:sp>
        <p:nvSpPr>
          <p:cNvPr id="9231" name="Freeform 15"/>
          <p:cNvSpPr>
            <a:spLocks/>
          </p:cNvSpPr>
          <p:nvPr/>
        </p:nvSpPr>
        <p:spPr bwMode="auto">
          <a:xfrm>
            <a:off x="5772150" y="2795588"/>
            <a:ext cx="1200150" cy="285750"/>
          </a:xfrm>
          <a:custGeom>
            <a:avLst/>
            <a:gdLst>
              <a:gd name="T0" fmla="*/ 0 w 1008"/>
              <a:gd name="T1" fmla="*/ 240 h 240"/>
              <a:gd name="T2" fmla="*/ 192 w 1008"/>
              <a:gd name="T3" fmla="*/ 48 h 240"/>
              <a:gd name="T4" fmla="*/ 1008 w 1008"/>
              <a:gd name="T5" fmla="*/ 0 h 240"/>
            </a:gdLst>
            <a:ahLst/>
            <a:cxnLst>
              <a:cxn ang="0">
                <a:pos x="T0" y="T1"/>
              </a:cxn>
              <a:cxn ang="0">
                <a:pos x="T2" y="T3"/>
              </a:cxn>
              <a:cxn ang="0">
                <a:pos x="T4" y="T5"/>
              </a:cxn>
            </a:cxnLst>
            <a:rect l="0" t="0" r="r" b="b"/>
            <a:pathLst>
              <a:path w="1008" h="240">
                <a:moveTo>
                  <a:pt x="0" y="240"/>
                </a:moveTo>
                <a:cubicBezTo>
                  <a:pt x="12" y="164"/>
                  <a:pt x="24" y="88"/>
                  <a:pt x="192" y="48"/>
                </a:cubicBezTo>
                <a:cubicBezTo>
                  <a:pt x="360" y="8"/>
                  <a:pt x="684" y="4"/>
                  <a:pt x="1008"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32" name="Freeform 16"/>
          <p:cNvSpPr>
            <a:spLocks/>
          </p:cNvSpPr>
          <p:nvPr/>
        </p:nvSpPr>
        <p:spPr bwMode="auto">
          <a:xfrm>
            <a:off x="5772150" y="3081338"/>
            <a:ext cx="1200150" cy="228600"/>
          </a:xfrm>
          <a:custGeom>
            <a:avLst/>
            <a:gdLst>
              <a:gd name="T0" fmla="*/ 0 w 1008"/>
              <a:gd name="T1" fmla="*/ 0 h 192"/>
              <a:gd name="T2" fmla="*/ 192 w 1008"/>
              <a:gd name="T3" fmla="*/ 144 h 192"/>
              <a:gd name="T4" fmla="*/ 1008 w 1008"/>
              <a:gd name="T5" fmla="*/ 192 h 192"/>
            </a:gdLst>
            <a:ahLst/>
            <a:cxnLst>
              <a:cxn ang="0">
                <a:pos x="T0" y="T1"/>
              </a:cxn>
              <a:cxn ang="0">
                <a:pos x="T2" y="T3"/>
              </a:cxn>
              <a:cxn ang="0">
                <a:pos x="T4" y="T5"/>
              </a:cxn>
            </a:cxnLst>
            <a:rect l="0" t="0" r="r" b="b"/>
            <a:pathLst>
              <a:path w="1008" h="192">
                <a:moveTo>
                  <a:pt x="0" y="0"/>
                </a:moveTo>
                <a:cubicBezTo>
                  <a:pt x="12" y="56"/>
                  <a:pt x="24" y="112"/>
                  <a:pt x="192" y="144"/>
                </a:cubicBezTo>
                <a:cubicBezTo>
                  <a:pt x="360" y="176"/>
                  <a:pt x="684" y="184"/>
                  <a:pt x="1008" y="19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33" name="Text Box 17"/>
          <p:cNvSpPr txBox="1">
            <a:spLocks noChangeArrowheads="1"/>
          </p:cNvSpPr>
          <p:nvPr/>
        </p:nvSpPr>
        <p:spPr bwMode="auto">
          <a:xfrm>
            <a:off x="6072188" y="2534841"/>
            <a:ext cx="108585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DỤNG CỤ</a:t>
            </a:r>
          </a:p>
        </p:txBody>
      </p:sp>
      <p:sp>
        <p:nvSpPr>
          <p:cNvPr id="9234" name="Text Box 18"/>
          <p:cNvSpPr txBox="1">
            <a:spLocks noChangeArrowheads="1"/>
          </p:cNvSpPr>
          <p:nvPr/>
        </p:nvSpPr>
        <p:spPr bwMode="auto">
          <a:xfrm>
            <a:off x="6057900" y="3024188"/>
            <a:ext cx="108585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HOÁ CHẤT</a:t>
            </a:r>
          </a:p>
        </p:txBody>
      </p:sp>
      <p:grpSp>
        <p:nvGrpSpPr>
          <p:cNvPr id="9235" name="Group 19"/>
          <p:cNvGrpSpPr>
            <a:grpSpLocks/>
          </p:cNvGrpSpPr>
          <p:nvPr/>
        </p:nvGrpSpPr>
        <p:grpSpPr bwMode="auto">
          <a:xfrm>
            <a:off x="1614487" y="147638"/>
            <a:ext cx="5300663" cy="508397"/>
            <a:chOff x="396" y="124"/>
            <a:chExt cx="4452" cy="427"/>
          </a:xfrm>
        </p:grpSpPr>
        <p:sp>
          <p:nvSpPr>
            <p:cNvPr id="9236" name="Text Box 20"/>
            <p:cNvSpPr txBox="1">
              <a:spLocks noChangeArrowheads="1"/>
            </p:cNvSpPr>
            <p:nvPr/>
          </p:nvSpPr>
          <p:spPr bwMode="auto">
            <a:xfrm>
              <a:off x="396" y="139"/>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Bài 43:</a:t>
              </a:r>
            </a:p>
          </p:txBody>
        </p:sp>
        <p:sp>
          <p:nvSpPr>
            <p:cNvPr id="9237" name="Text Box 21"/>
            <p:cNvSpPr txBox="1">
              <a:spLocks noChangeArrowheads="1"/>
            </p:cNvSpPr>
            <p:nvPr/>
          </p:nvSpPr>
          <p:spPr bwMode="auto">
            <a:xfrm>
              <a:off x="1440" y="124"/>
              <a:ext cx="34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a:t>PHA CHẾ DUNG DỊCH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wedge">
                                      <p:cBhvr>
                                        <p:cTn id="7" dur="2000"/>
                                        <p:tgtEl>
                                          <p:spTgt spid="9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checkerboard(across)">
                                      <p:cBhvr>
                                        <p:cTn id="17" dur="500"/>
                                        <p:tgtEl>
                                          <p:spTgt spid="922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224"/>
                                        </p:tgtEl>
                                        <p:attrNameLst>
                                          <p:attrName>style.visibility</p:attrName>
                                        </p:attrNameLst>
                                      </p:cBhvr>
                                      <p:to>
                                        <p:strVal val="visible"/>
                                      </p:to>
                                    </p:set>
                                    <p:animEffect transition="in" filter="checkerboard(across)">
                                      <p:cBhvr>
                                        <p:cTn id="20" dur="500"/>
                                        <p:tgtEl>
                                          <p:spTgt spid="92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223"/>
                                        </p:tgtEl>
                                        <p:attrNameLst>
                                          <p:attrName>style.visibility</p:attrName>
                                        </p:attrNameLst>
                                      </p:cBhvr>
                                      <p:to>
                                        <p:strVal val="visible"/>
                                      </p:to>
                                    </p:set>
                                    <p:animEffect transition="in" filter="checkerboard(across)">
                                      <p:cBhvr>
                                        <p:cTn id="25" dur="500"/>
                                        <p:tgtEl>
                                          <p:spTgt spid="92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225"/>
                                        </p:tgtEl>
                                        <p:attrNameLst>
                                          <p:attrName>style.visibility</p:attrName>
                                        </p:attrNameLst>
                                      </p:cBhvr>
                                      <p:to>
                                        <p:strVal val="visible"/>
                                      </p:to>
                                    </p:set>
                                    <p:animEffect transition="in" filter="checkerboard(across)">
                                      <p:cBhvr>
                                        <p:cTn id="28" dur="500"/>
                                        <p:tgtEl>
                                          <p:spTgt spid="92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222"/>
                                        </p:tgtEl>
                                        <p:attrNameLst>
                                          <p:attrName>style.visibility</p:attrName>
                                        </p:attrNameLst>
                                      </p:cBhvr>
                                      <p:to>
                                        <p:strVal val="visible"/>
                                      </p:to>
                                    </p:set>
                                    <p:animEffect transition="in" filter="checkerboard(across)">
                                      <p:cBhvr>
                                        <p:cTn id="33" dur="500"/>
                                        <p:tgtEl>
                                          <p:spTgt spid="922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checkerboard(across)">
                                      <p:cBhvr>
                                        <p:cTn id="36" dur="500"/>
                                        <p:tgtEl>
                                          <p:spTgt spid="92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227"/>
                                        </p:tgtEl>
                                        <p:attrNameLst>
                                          <p:attrName>style.visibility</p:attrName>
                                        </p:attrNameLst>
                                      </p:cBhvr>
                                      <p:to>
                                        <p:strVal val="visible"/>
                                      </p:to>
                                    </p:set>
                                    <p:animEffect transition="in" filter="checkerboard(across)">
                                      <p:cBhvr>
                                        <p:cTn id="41" dur="500"/>
                                        <p:tgtEl>
                                          <p:spTgt spid="9227"/>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9229"/>
                                        </p:tgtEl>
                                        <p:attrNameLst>
                                          <p:attrName>style.visibility</p:attrName>
                                        </p:attrNameLst>
                                      </p:cBhvr>
                                      <p:to>
                                        <p:strVal val="visible"/>
                                      </p:to>
                                    </p:set>
                                    <p:animEffect transition="in" filter="checkerboard(across)">
                                      <p:cBhvr>
                                        <p:cTn id="44" dur="500"/>
                                        <p:tgtEl>
                                          <p:spTgt spid="92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231"/>
                                        </p:tgtEl>
                                        <p:attrNameLst>
                                          <p:attrName>style.visibility</p:attrName>
                                        </p:attrNameLst>
                                      </p:cBhvr>
                                      <p:to>
                                        <p:strVal val="visible"/>
                                      </p:to>
                                    </p:set>
                                    <p:animEffect transition="in" filter="checkerboard(across)">
                                      <p:cBhvr>
                                        <p:cTn id="49" dur="500"/>
                                        <p:tgtEl>
                                          <p:spTgt spid="923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9233"/>
                                        </p:tgtEl>
                                        <p:attrNameLst>
                                          <p:attrName>style.visibility</p:attrName>
                                        </p:attrNameLst>
                                      </p:cBhvr>
                                      <p:to>
                                        <p:strVal val="visible"/>
                                      </p:to>
                                    </p:set>
                                    <p:animEffect transition="in" filter="checkerboard(across)">
                                      <p:cBhvr>
                                        <p:cTn id="52" dur="500"/>
                                        <p:tgtEl>
                                          <p:spTgt spid="92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9232"/>
                                        </p:tgtEl>
                                        <p:attrNameLst>
                                          <p:attrName>style.visibility</p:attrName>
                                        </p:attrNameLst>
                                      </p:cBhvr>
                                      <p:to>
                                        <p:strVal val="visible"/>
                                      </p:to>
                                    </p:set>
                                    <p:animEffect transition="in" filter="checkerboard(across)">
                                      <p:cBhvr>
                                        <p:cTn id="57" dur="500"/>
                                        <p:tgtEl>
                                          <p:spTgt spid="923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9234"/>
                                        </p:tgtEl>
                                        <p:attrNameLst>
                                          <p:attrName>style.visibility</p:attrName>
                                        </p:attrNameLst>
                                      </p:cBhvr>
                                      <p:to>
                                        <p:strVal val="visible"/>
                                      </p:to>
                                    </p:set>
                                    <p:animEffect transition="in" filter="checkerboard(across)">
                                      <p:cBhvr>
                                        <p:cTn id="60" dur="500"/>
                                        <p:tgtEl>
                                          <p:spTgt spid="923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9228"/>
                                        </p:tgtEl>
                                        <p:attrNameLst>
                                          <p:attrName>style.visibility</p:attrName>
                                        </p:attrNameLst>
                                      </p:cBhvr>
                                      <p:to>
                                        <p:strVal val="visible"/>
                                      </p:to>
                                    </p:set>
                                    <p:animEffect transition="in" filter="checkerboard(across)">
                                      <p:cBhvr>
                                        <p:cTn id="65" dur="500"/>
                                        <p:tgtEl>
                                          <p:spTgt spid="9228"/>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9230"/>
                                        </p:tgtEl>
                                        <p:attrNameLst>
                                          <p:attrName>style.visibility</p:attrName>
                                        </p:attrNameLst>
                                      </p:cBhvr>
                                      <p:to>
                                        <p:strVal val="visible"/>
                                      </p:to>
                                    </p:set>
                                    <p:animEffect transition="in" filter="checkerboard(across)">
                                      <p:cBhvr>
                                        <p:cTn id="68"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p:bldP spid="9225" grpId="0"/>
      <p:bldP spid="9226" grpId="0"/>
      <p:bldP spid="9227" grpId="0" animBg="1"/>
      <p:bldP spid="9228" grpId="0" animBg="1"/>
      <p:bldP spid="9229" grpId="0"/>
      <p:bldP spid="9230" grpId="0"/>
      <p:bldP spid="9231" grpId="0" animBg="1"/>
      <p:bldP spid="9232" grpId="0" animBg="1"/>
      <p:bldP spid="9233" grpId="0"/>
      <p:bldP spid="92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ADF8B5-324F-49B5-9878-7A52B6D2515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DCEAB26-B8AD-4940-BEF8-78E1C74DF14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60546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A47B85-078D-4947-B904-CC1BF511709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16C8DBA-DA99-4CAA-90B5-83BB35AA7321}"/>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9489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FC71A5-C7CF-4DAB-B7CA-1B06D704533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23F8BCA-E205-4DEB-BBF1-33293BEB5564}"/>
              </a:ext>
            </a:extLst>
          </p:cNvPr>
          <p:cNvPicPr/>
          <p:nvPr/>
        </p:nvPicPr>
        <p:blipFill rotWithShape="1">
          <a:blip r:embed="rId2"/>
          <a:srcRect t="9218" b="12867"/>
          <a:stretch/>
        </p:blipFill>
        <p:spPr>
          <a:xfrm>
            <a:off x="0" y="474132"/>
            <a:ext cx="9144000" cy="4007557"/>
          </a:xfrm>
          <a:prstGeom prst="rect">
            <a:avLst/>
          </a:prstGeom>
        </p:spPr>
      </p:pic>
    </p:spTree>
    <p:extLst>
      <p:ext uri="{BB962C8B-B14F-4D97-AF65-F5344CB8AC3E}">
        <p14:creationId xmlns:p14="http://schemas.microsoft.com/office/powerpoint/2010/main" val="1985306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35EA51-D335-4105-9696-1EB57FF4F6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DA02F11-4922-45C4-9497-60EFDF00ABD5}"/>
              </a:ext>
            </a:extLst>
          </p:cNvPr>
          <p:cNvPicPr/>
          <p:nvPr/>
        </p:nvPicPr>
        <p:blipFill rotWithShape="1">
          <a:blip r:embed="rId2"/>
          <a:srcRect t="12729" b="9356"/>
          <a:stretch/>
        </p:blipFill>
        <p:spPr>
          <a:xfrm>
            <a:off x="0" y="654756"/>
            <a:ext cx="9144000" cy="4007555"/>
          </a:xfrm>
          <a:prstGeom prst="rect">
            <a:avLst/>
          </a:prstGeom>
        </p:spPr>
      </p:pic>
    </p:spTree>
    <p:extLst>
      <p:ext uri="{BB962C8B-B14F-4D97-AF65-F5344CB8AC3E}">
        <p14:creationId xmlns:p14="http://schemas.microsoft.com/office/powerpoint/2010/main" val="910359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D21C57-10D0-47D2-BB55-82586DE590E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24D9820-D4C2-4C95-B3D1-B5A22E5263B2}"/>
              </a:ext>
            </a:extLst>
          </p:cNvPr>
          <p:cNvPicPr/>
          <p:nvPr/>
        </p:nvPicPr>
        <p:blipFill rotWithShape="1">
          <a:blip r:embed="rId2"/>
          <a:srcRect t="10974" b="13964"/>
          <a:stretch/>
        </p:blipFill>
        <p:spPr>
          <a:xfrm>
            <a:off x="0" y="564444"/>
            <a:ext cx="9144000" cy="3860800"/>
          </a:xfrm>
          <a:prstGeom prst="rect">
            <a:avLst/>
          </a:prstGeom>
        </p:spPr>
      </p:pic>
    </p:spTree>
    <p:extLst>
      <p:ext uri="{BB962C8B-B14F-4D97-AF65-F5344CB8AC3E}">
        <p14:creationId xmlns:p14="http://schemas.microsoft.com/office/powerpoint/2010/main" val="498689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C466A6-D603-4383-A2D9-01F633D24C8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B7162D1-315E-4DD2-BE67-5835ADE73E39}"/>
              </a:ext>
            </a:extLst>
          </p:cNvPr>
          <p:cNvPicPr/>
          <p:nvPr/>
        </p:nvPicPr>
        <p:blipFill rotWithShape="1">
          <a:blip r:embed="rId2"/>
          <a:srcRect t="10974" b="17696"/>
          <a:stretch/>
        </p:blipFill>
        <p:spPr>
          <a:xfrm>
            <a:off x="0" y="564444"/>
            <a:ext cx="9144000" cy="3668889"/>
          </a:xfrm>
          <a:prstGeom prst="rect">
            <a:avLst/>
          </a:prstGeom>
        </p:spPr>
      </p:pic>
    </p:spTree>
    <p:extLst>
      <p:ext uri="{BB962C8B-B14F-4D97-AF65-F5344CB8AC3E}">
        <p14:creationId xmlns:p14="http://schemas.microsoft.com/office/powerpoint/2010/main" val="328274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83F722-F4AB-43FE-B418-D201B0CD081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AE4B9EB-3D76-4920-81ED-0228383EA407}"/>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91241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9602DE-8563-47B6-9D00-AAC191EBB82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1F0A2A4-F0D5-4D56-BA5D-CB8F2B39BB83}"/>
              </a:ext>
            </a:extLst>
          </p:cNvPr>
          <p:cNvPicPr/>
          <p:nvPr/>
        </p:nvPicPr>
        <p:blipFill rotWithShape="1">
          <a:blip r:embed="rId2"/>
          <a:srcRect t="8998" b="12208"/>
          <a:stretch/>
        </p:blipFill>
        <p:spPr>
          <a:xfrm>
            <a:off x="0" y="462844"/>
            <a:ext cx="9144000" cy="4052712"/>
          </a:xfrm>
          <a:prstGeom prst="rect">
            <a:avLst/>
          </a:prstGeom>
        </p:spPr>
      </p:pic>
    </p:spTree>
    <p:extLst>
      <p:ext uri="{BB962C8B-B14F-4D97-AF65-F5344CB8AC3E}">
        <p14:creationId xmlns:p14="http://schemas.microsoft.com/office/powerpoint/2010/main" val="2985711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DA481A-921D-47CB-932D-206C4DE19D9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9B7FAFB-26BF-4D5E-A198-57E9393AAE3A}"/>
              </a:ext>
            </a:extLst>
          </p:cNvPr>
          <p:cNvPicPr/>
          <p:nvPr/>
        </p:nvPicPr>
        <p:blipFill rotWithShape="1">
          <a:blip r:embed="rId2"/>
          <a:srcRect t="9439" b="10014"/>
          <a:stretch/>
        </p:blipFill>
        <p:spPr>
          <a:xfrm>
            <a:off x="0" y="485422"/>
            <a:ext cx="9144000" cy="4143022"/>
          </a:xfrm>
          <a:prstGeom prst="rect">
            <a:avLst/>
          </a:prstGeom>
        </p:spPr>
      </p:pic>
    </p:spTree>
    <p:extLst>
      <p:ext uri="{BB962C8B-B14F-4D97-AF65-F5344CB8AC3E}">
        <p14:creationId xmlns:p14="http://schemas.microsoft.com/office/powerpoint/2010/main" val="360318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208CD3-2096-406B-8FE3-771B50AB497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521AC13-D9CE-45B4-9BEC-07FC08595E06}"/>
              </a:ext>
            </a:extLst>
          </p:cNvPr>
          <p:cNvPicPr/>
          <p:nvPr/>
        </p:nvPicPr>
        <p:blipFill rotWithShape="1">
          <a:blip r:embed="rId2"/>
          <a:srcRect t="12071" b="10672"/>
          <a:stretch/>
        </p:blipFill>
        <p:spPr>
          <a:xfrm>
            <a:off x="0" y="620889"/>
            <a:ext cx="9144000" cy="3973690"/>
          </a:xfrm>
          <a:prstGeom prst="rect">
            <a:avLst/>
          </a:prstGeom>
        </p:spPr>
      </p:pic>
    </p:spTree>
    <p:extLst>
      <p:ext uri="{BB962C8B-B14F-4D97-AF65-F5344CB8AC3E}">
        <p14:creationId xmlns:p14="http://schemas.microsoft.com/office/powerpoint/2010/main" val="147706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88" name="Group 24"/>
          <p:cNvGrpSpPr>
            <a:grpSpLocks/>
          </p:cNvGrpSpPr>
          <p:nvPr/>
        </p:nvGrpSpPr>
        <p:grpSpPr bwMode="auto">
          <a:xfrm>
            <a:off x="1614487" y="147638"/>
            <a:ext cx="5300663" cy="508397"/>
            <a:chOff x="396" y="124"/>
            <a:chExt cx="4452" cy="427"/>
          </a:xfrm>
        </p:grpSpPr>
        <p:sp>
          <p:nvSpPr>
            <p:cNvPr id="11268" name="Text Box 4"/>
            <p:cNvSpPr txBox="1">
              <a:spLocks noChangeArrowheads="1"/>
            </p:cNvSpPr>
            <p:nvPr/>
          </p:nvSpPr>
          <p:spPr bwMode="auto">
            <a:xfrm>
              <a:off x="396" y="139"/>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Bài 43:</a:t>
              </a:r>
            </a:p>
          </p:txBody>
        </p:sp>
        <p:sp>
          <p:nvSpPr>
            <p:cNvPr id="11269" name="Text Box 5"/>
            <p:cNvSpPr txBox="1">
              <a:spLocks noChangeArrowheads="1"/>
            </p:cNvSpPr>
            <p:nvPr/>
          </p:nvSpPr>
          <p:spPr bwMode="auto">
            <a:xfrm>
              <a:off x="1440" y="124"/>
              <a:ext cx="34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a:t>PHA CHẾ DUNG DỊCH</a:t>
              </a:r>
            </a:p>
          </p:txBody>
        </p:sp>
      </p:grpSp>
      <p:sp>
        <p:nvSpPr>
          <p:cNvPr id="11271" name="AutoShape 7"/>
          <p:cNvSpPr>
            <a:spLocks noChangeArrowheads="1"/>
          </p:cNvSpPr>
          <p:nvPr/>
        </p:nvSpPr>
        <p:spPr bwMode="auto">
          <a:xfrm>
            <a:off x="1543050" y="2624138"/>
            <a:ext cx="1543050" cy="742950"/>
          </a:xfrm>
          <a:prstGeom prst="roundRect">
            <a:avLst>
              <a:gd name="adj" fmla="val 16667"/>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t>PHA CHẾ </a:t>
            </a:r>
          </a:p>
          <a:p>
            <a:pPr algn="ctr"/>
            <a:r>
              <a:rPr lang="en-US" sz="1800" b="1"/>
              <a:t>DUNG DỊCH</a:t>
            </a:r>
          </a:p>
        </p:txBody>
      </p:sp>
      <p:sp>
        <p:nvSpPr>
          <p:cNvPr id="11272" name="Freeform 8"/>
          <p:cNvSpPr>
            <a:spLocks/>
          </p:cNvSpPr>
          <p:nvPr/>
        </p:nvSpPr>
        <p:spPr bwMode="auto">
          <a:xfrm>
            <a:off x="2235994" y="1870473"/>
            <a:ext cx="5250656" cy="725090"/>
          </a:xfrm>
          <a:custGeom>
            <a:avLst/>
            <a:gdLst>
              <a:gd name="T0" fmla="*/ 0 w 3834"/>
              <a:gd name="T1" fmla="*/ 609 h 609"/>
              <a:gd name="T2" fmla="*/ 246 w 3834"/>
              <a:gd name="T3" fmla="*/ 195 h 609"/>
              <a:gd name="T4" fmla="*/ 1292 w 3834"/>
              <a:gd name="T5" fmla="*/ 31 h 609"/>
              <a:gd name="T6" fmla="*/ 3834 w 3834"/>
              <a:gd name="T7" fmla="*/ 6 h 609"/>
            </a:gdLst>
            <a:ahLst/>
            <a:cxnLst>
              <a:cxn ang="0">
                <a:pos x="T0" y="T1"/>
              </a:cxn>
              <a:cxn ang="0">
                <a:pos x="T2" y="T3"/>
              </a:cxn>
              <a:cxn ang="0">
                <a:pos x="T4" y="T5"/>
              </a:cxn>
              <a:cxn ang="0">
                <a:pos x="T6" y="T7"/>
              </a:cxn>
            </a:cxnLst>
            <a:rect l="0" t="0" r="r" b="b"/>
            <a:pathLst>
              <a:path w="3834" h="609">
                <a:moveTo>
                  <a:pt x="0" y="609"/>
                </a:moveTo>
                <a:cubicBezTo>
                  <a:pt x="41" y="540"/>
                  <a:pt x="31" y="291"/>
                  <a:pt x="246" y="195"/>
                </a:cubicBezTo>
                <a:cubicBezTo>
                  <a:pt x="461" y="99"/>
                  <a:pt x="694" y="62"/>
                  <a:pt x="1292" y="31"/>
                </a:cubicBezTo>
                <a:cubicBezTo>
                  <a:pt x="1890" y="0"/>
                  <a:pt x="3304" y="11"/>
                  <a:pt x="3834" y="6"/>
                </a:cubicBezTo>
              </a:path>
            </a:pathLst>
          </a:custGeom>
          <a:noFill/>
          <a:ln w="76200"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11273" name="Freeform 9"/>
          <p:cNvSpPr>
            <a:spLocks/>
          </p:cNvSpPr>
          <p:nvPr/>
        </p:nvSpPr>
        <p:spPr bwMode="auto">
          <a:xfrm>
            <a:off x="2228850" y="3386137"/>
            <a:ext cx="5257800" cy="671513"/>
          </a:xfrm>
          <a:custGeom>
            <a:avLst/>
            <a:gdLst>
              <a:gd name="T0" fmla="*/ 0 w 3936"/>
              <a:gd name="T1" fmla="*/ 0 h 522"/>
              <a:gd name="T2" fmla="*/ 240 w 3936"/>
              <a:gd name="T3" fmla="*/ 362 h 522"/>
              <a:gd name="T4" fmla="*/ 1258 w 3936"/>
              <a:gd name="T5" fmla="*/ 496 h 522"/>
              <a:gd name="T6" fmla="*/ 3936 w 3936"/>
              <a:gd name="T7" fmla="*/ 521 h 522"/>
            </a:gdLst>
            <a:ahLst/>
            <a:cxnLst>
              <a:cxn ang="0">
                <a:pos x="T0" y="T1"/>
              </a:cxn>
              <a:cxn ang="0">
                <a:pos x="T2" y="T3"/>
              </a:cxn>
              <a:cxn ang="0">
                <a:pos x="T4" y="T5"/>
              </a:cxn>
              <a:cxn ang="0">
                <a:pos x="T6" y="T7"/>
              </a:cxn>
            </a:cxnLst>
            <a:rect l="0" t="0" r="r" b="b"/>
            <a:pathLst>
              <a:path w="3936" h="522">
                <a:moveTo>
                  <a:pt x="0" y="0"/>
                </a:moveTo>
                <a:cubicBezTo>
                  <a:pt x="40" y="60"/>
                  <a:pt x="30" y="279"/>
                  <a:pt x="240" y="362"/>
                </a:cubicBezTo>
                <a:cubicBezTo>
                  <a:pt x="450" y="445"/>
                  <a:pt x="642" y="470"/>
                  <a:pt x="1258" y="496"/>
                </a:cubicBezTo>
                <a:cubicBezTo>
                  <a:pt x="1874" y="522"/>
                  <a:pt x="3378" y="516"/>
                  <a:pt x="3936" y="521"/>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11286" name="Text Box 22"/>
          <p:cNvSpPr txBox="1">
            <a:spLocks noChangeArrowheads="1"/>
          </p:cNvSpPr>
          <p:nvPr/>
        </p:nvSpPr>
        <p:spPr bwMode="auto">
          <a:xfrm>
            <a:off x="2977754" y="1485900"/>
            <a:ext cx="45720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Cách pha chế một dung dịch theo nồng độ cho trước</a:t>
            </a:r>
          </a:p>
        </p:txBody>
      </p:sp>
      <p:sp>
        <p:nvSpPr>
          <p:cNvPr id="11287" name="Text Box 23"/>
          <p:cNvSpPr txBox="1">
            <a:spLocks noChangeArrowheads="1"/>
          </p:cNvSpPr>
          <p:nvPr/>
        </p:nvSpPr>
        <p:spPr bwMode="auto">
          <a:xfrm>
            <a:off x="2914650" y="3700463"/>
            <a:ext cx="48006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Cách pha loãng một dung dịch theo nồng độ cho trước</a:t>
            </a:r>
          </a:p>
        </p:txBody>
      </p:sp>
      <p:sp>
        <p:nvSpPr>
          <p:cNvPr id="11289" name="Text Box 25"/>
          <p:cNvSpPr txBox="1">
            <a:spLocks noChangeArrowheads="1"/>
          </p:cNvSpPr>
          <p:nvPr/>
        </p:nvSpPr>
        <p:spPr bwMode="auto">
          <a:xfrm>
            <a:off x="1428750" y="685800"/>
            <a:ext cx="52578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I. PHA CHẾ MỘT DUNG DỊCH THEO NỒNG ĐỘ CHO TRƯỚC </a:t>
            </a:r>
          </a:p>
        </p:txBody>
      </p:sp>
      <p:sp>
        <p:nvSpPr>
          <p:cNvPr id="11290" name="Text Box 26"/>
          <p:cNvSpPr txBox="1">
            <a:spLocks noChangeArrowheads="1"/>
          </p:cNvSpPr>
          <p:nvPr/>
        </p:nvSpPr>
        <p:spPr bwMode="auto">
          <a:xfrm>
            <a:off x="2743200" y="1485900"/>
            <a:ext cx="44577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013"/>
          </a:p>
        </p:txBody>
      </p:sp>
      <p:sp>
        <p:nvSpPr>
          <p:cNvPr id="11291" name="Rectangle 27"/>
          <p:cNvSpPr>
            <a:spLocks noChangeArrowheads="1"/>
          </p:cNvSpPr>
          <p:nvPr/>
        </p:nvSpPr>
        <p:spPr bwMode="auto">
          <a:xfrm>
            <a:off x="2915841" y="1428751"/>
            <a:ext cx="4572000" cy="364331"/>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86"/>
                                        </p:tgtEl>
                                        <p:attrNameLst>
                                          <p:attrName>style.visibility</p:attrName>
                                        </p:attrNameLst>
                                      </p:cBhvr>
                                      <p:to>
                                        <p:strVal val="visible"/>
                                      </p:to>
                                    </p:set>
                                    <p:animEffect transition="in" filter="checkerboard(across)">
                                      <p:cBhvr>
                                        <p:cTn id="12" dur="500"/>
                                        <p:tgtEl>
                                          <p:spTgt spid="1128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checkerboard(across)">
                                      <p:cBhvr>
                                        <p:cTn id="15" dur="500"/>
                                        <p:tgtEl>
                                          <p:spTgt spid="112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273"/>
                                        </p:tgtEl>
                                        <p:attrNameLst>
                                          <p:attrName>style.visibility</p:attrName>
                                        </p:attrNameLst>
                                      </p:cBhvr>
                                      <p:to>
                                        <p:strVal val="visible"/>
                                      </p:to>
                                    </p:set>
                                    <p:animEffect transition="in" filter="checkerboard(across)">
                                      <p:cBhvr>
                                        <p:cTn id="20" dur="500"/>
                                        <p:tgtEl>
                                          <p:spTgt spid="1127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1287"/>
                                        </p:tgtEl>
                                        <p:attrNameLst>
                                          <p:attrName>style.visibility</p:attrName>
                                        </p:attrNameLst>
                                      </p:cBhvr>
                                      <p:to>
                                        <p:strVal val="visible"/>
                                      </p:to>
                                    </p:set>
                                    <p:animEffect transition="in" filter="checkerboard(across)">
                                      <p:cBhvr>
                                        <p:cTn id="23" dur="500"/>
                                        <p:tgtEl>
                                          <p:spTgt spid="112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291"/>
                                        </p:tgtEl>
                                        <p:attrNameLst>
                                          <p:attrName>style.visibility</p:attrName>
                                        </p:attrNameLst>
                                      </p:cBhvr>
                                      <p:to>
                                        <p:strVal val="visible"/>
                                      </p:to>
                                    </p:set>
                                    <p:animEffect transition="in" filter="circle(in)">
                                      <p:cBhvr>
                                        <p:cTn id="28" dur="2000"/>
                                        <p:tgtEl>
                                          <p:spTgt spid="112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1271"/>
                                        </p:tgtEl>
                                      </p:cBhvr>
                                    </p:animEffect>
                                    <p:set>
                                      <p:cBhvr>
                                        <p:cTn id="33" dur="1" fill="hold">
                                          <p:stCondLst>
                                            <p:cond delay="499"/>
                                          </p:stCondLst>
                                        </p:cTn>
                                        <p:tgtEl>
                                          <p:spTgt spid="11271"/>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11272"/>
                                        </p:tgtEl>
                                      </p:cBhvr>
                                    </p:animEffect>
                                    <p:set>
                                      <p:cBhvr>
                                        <p:cTn id="36" dur="1" fill="hold">
                                          <p:stCondLst>
                                            <p:cond delay="499"/>
                                          </p:stCondLst>
                                        </p:cTn>
                                        <p:tgtEl>
                                          <p:spTgt spid="11272"/>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11273"/>
                                        </p:tgtEl>
                                      </p:cBhvr>
                                    </p:animEffect>
                                    <p:set>
                                      <p:cBhvr>
                                        <p:cTn id="39" dur="1" fill="hold">
                                          <p:stCondLst>
                                            <p:cond delay="499"/>
                                          </p:stCondLst>
                                        </p:cTn>
                                        <p:tgtEl>
                                          <p:spTgt spid="11273"/>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11286"/>
                                        </p:tgtEl>
                                      </p:cBhvr>
                                    </p:animEffect>
                                    <p:set>
                                      <p:cBhvr>
                                        <p:cTn id="42" dur="1" fill="hold">
                                          <p:stCondLst>
                                            <p:cond delay="499"/>
                                          </p:stCondLst>
                                        </p:cTn>
                                        <p:tgtEl>
                                          <p:spTgt spid="11286"/>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11287"/>
                                        </p:tgtEl>
                                      </p:cBhvr>
                                    </p:animEffect>
                                    <p:set>
                                      <p:cBhvr>
                                        <p:cTn id="45" dur="1" fill="hold">
                                          <p:stCondLst>
                                            <p:cond delay="499"/>
                                          </p:stCondLst>
                                        </p:cTn>
                                        <p:tgtEl>
                                          <p:spTgt spid="11287"/>
                                        </p:tgtEl>
                                        <p:attrNameLst>
                                          <p:attrName>style.visibility</p:attrName>
                                        </p:attrNameLst>
                                      </p:cBhvr>
                                      <p:to>
                                        <p:strVal val="hidden"/>
                                      </p:to>
                                    </p:set>
                                  </p:childTnLst>
                                </p:cTn>
                              </p:par>
                              <p:par>
                                <p:cTn id="46" presetID="4" presetClass="exit" presetSubtype="16" fill="hold" grpId="0" nodeType="withEffect" nodePh="1">
                                  <p:stCondLst>
                                    <p:cond delay="0"/>
                                  </p:stCondLst>
                                  <p:endCondLst>
                                    <p:cond evt="begin" delay="0">
                                      <p:tn val="46"/>
                                    </p:cond>
                                  </p:endCondLst>
                                  <p:childTnLst>
                                    <p:animEffect transition="out" filter="box(in)">
                                      <p:cBhvr>
                                        <p:cTn id="47" dur="500"/>
                                        <p:tgtEl>
                                          <p:spTgt spid="11290"/>
                                        </p:tgtEl>
                                      </p:cBhvr>
                                    </p:animEffect>
                                    <p:set>
                                      <p:cBhvr>
                                        <p:cTn id="48" dur="1" fill="hold">
                                          <p:stCondLst>
                                            <p:cond delay="499"/>
                                          </p:stCondLst>
                                        </p:cTn>
                                        <p:tgtEl>
                                          <p:spTgt spid="11290"/>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11291"/>
                                        </p:tgtEl>
                                      </p:cBhvr>
                                    </p:animEffect>
                                    <p:set>
                                      <p:cBhvr>
                                        <p:cTn id="51" dur="1" fill="hold">
                                          <p:stCondLst>
                                            <p:cond delay="499"/>
                                          </p:stCondLst>
                                        </p:cTn>
                                        <p:tgtEl>
                                          <p:spTgt spid="1129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1289"/>
                                        </p:tgtEl>
                                        <p:attrNameLst>
                                          <p:attrName>style.visibility</p:attrName>
                                        </p:attrNameLst>
                                      </p:cBhvr>
                                      <p:to>
                                        <p:strVal val="visible"/>
                                      </p:to>
                                    </p:set>
                                    <p:anim calcmode="discrete" valueType="clr">
                                      <p:cBhvr override="childStyle">
                                        <p:cTn id="56" dur="80"/>
                                        <p:tgtEl>
                                          <p:spTgt spid="11289"/>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289"/>
                                        </p:tgtEl>
                                        <p:attrNameLst>
                                          <p:attrName>fillcolor</p:attrName>
                                        </p:attrNameLst>
                                      </p:cBhvr>
                                      <p:tavLst>
                                        <p:tav tm="0">
                                          <p:val>
                                            <p:clrVal>
                                              <a:schemeClr val="accent2"/>
                                            </p:clrVal>
                                          </p:val>
                                        </p:tav>
                                        <p:tav tm="50000">
                                          <p:val>
                                            <p:clrVal>
                                              <a:schemeClr val="hlink"/>
                                            </p:clrVal>
                                          </p:val>
                                        </p:tav>
                                      </p:tavLst>
                                    </p:anim>
                                    <p:set>
                                      <p:cBhvr>
                                        <p:cTn id="58" dur="80"/>
                                        <p:tgtEl>
                                          <p:spTgt spid="112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1" grpId="1" animBg="1"/>
      <p:bldP spid="11272" grpId="0" animBg="1"/>
      <p:bldP spid="11272" grpId="1" animBg="1"/>
      <p:bldP spid="11273" grpId="0" animBg="1"/>
      <p:bldP spid="11273" grpId="1" animBg="1"/>
      <p:bldP spid="11286" grpId="0"/>
      <p:bldP spid="11286" grpId="1"/>
      <p:bldP spid="11287" grpId="0"/>
      <p:bldP spid="11287" grpId="1"/>
      <p:bldP spid="11289" grpId="0"/>
      <p:bldP spid="11290" grpId="0"/>
      <p:bldP spid="11291" grpId="0" animBg="1"/>
      <p:bldP spid="1129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05887A-3251-4014-8EE6-E2E9FEE3DDF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86853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FA3926-D657-4AE1-8058-09B39BE938F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B4FCEA8-8394-4C83-8319-374465A45BC5}"/>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86857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8501FD-C364-4DCC-A833-5B5E9C80F6A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6E6616-BF65-4421-8B21-28688CC03776}"/>
              </a:ext>
            </a:extLst>
          </p:cNvPr>
          <p:cNvPicPr/>
          <p:nvPr/>
        </p:nvPicPr>
        <p:blipFill rotWithShape="1">
          <a:blip r:embed="rId2"/>
          <a:srcRect t="11413" b="13744"/>
          <a:stretch/>
        </p:blipFill>
        <p:spPr>
          <a:xfrm>
            <a:off x="0" y="587022"/>
            <a:ext cx="9144000" cy="3849511"/>
          </a:xfrm>
          <a:prstGeom prst="rect">
            <a:avLst/>
          </a:prstGeom>
        </p:spPr>
      </p:pic>
    </p:spTree>
    <p:extLst>
      <p:ext uri="{BB962C8B-B14F-4D97-AF65-F5344CB8AC3E}">
        <p14:creationId xmlns:p14="http://schemas.microsoft.com/office/powerpoint/2010/main" val="3471879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0DCDCE-7F57-4191-9628-947B9C1417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313569-14E7-4325-B154-EE84F038688A}"/>
              </a:ext>
            </a:extLst>
          </p:cNvPr>
          <p:cNvPicPr/>
          <p:nvPr/>
        </p:nvPicPr>
        <p:blipFill rotWithShape="1">
          <a:blip r:embed="rId2"/>
          <a:srcRect t="10536" b="12428"/>
          <a:stretch/>
        </p:blipFill>
        <p:spPr>
          <a:xfrm>
            <a:off x="0" y="541866"/>
            <a:ext cx="9144000" cy="3962401"/>
          </a:xfrm>
          <a:prstGeom prst="rect">
            <a:avLst/>
          </a:prstGeom>
        </p:spPr>
      </p:pic>
    </p:spTree>
    <p:extLst>
      <p:ext uri="{BB962C8B-B14F-4D97-AF65-F5344CB8AC3E}">
        <p14:creationId xmlns:p14="http://schemas.microsoft.com/office/powerpoint/2010/main" val="1636926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FA34AA-FE6A-4657-866A-651886DD438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930B6EC-003B-4DE3-AAA7-A752A3287823}"/>
              </a:ext>
            </a:extLst>
          </p:cNvPr>
          <p:cNvPicPr/>
          <p:nvPr/>
        </p:nvPicPr>
        <p:blipFill rotWithShape="1">
          <a:blip r:embed="rId2"/>
          <a:srcRect t="12511" b="12647"/>
          <a:stretch/>
        </p:blipFill>
        <p:spPr>
          <a:xfrm>
            <a:off x="0" y="643467"/>
            <a:ext cx="9144000" cy="3849512"/>
          </a:xfrm>
          <a:prstGeom prst="rect">
            <a:avLst/>
          </a:prstGeom>
        </p:spPr>
      </p:pic>
    </p:spTree>
    <p:extLst>
      <p:ext uri="{BB962C8B-B14F-4D97-AF65-F5344CB8AC3E}">
        <p14:creationId xmlns:p14="http://schemas.microsoft.com/office/powerpoint/2010/main" val="180568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96A0DD-538D-4A4F-83D6-FFE4311904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B782B30-1A81-49D1-95BA-ADA521EBD04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06382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E07BFD-ABC5-45AB-8553-D2F7484A8B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243C86B-2E1F-4154-9D88-496F3A362114}"/>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6190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0"/>
          <p:cNvSpPr txBox="1">
            <a:spLocks noChangeArrowheads="1"/>
          </p:cNvSpPr>
          <p:nvPr/>
        </p:nvSpPr>
        <p:spPr bwMode="auto">
          <a:xfrm>
            <a:off x="1514475" y="577999"/>
            <a:ext cx="5514975" cy="140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n-US" sz="1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45:BÀI THỰC HÀNH 7 </a:t>
            </a:r>
          </a:p>
          <a:p>
            <a:pPr algn="ctr">
              <a:spcBef>
                <a:spcPct val="50000"/>
              </a:spcBef>
            </a:pPr>
            <a:r>
              <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PHA CHẾ DUNG DỊCH THEO NỒNG ĐỘ</a:t>
            </a:r>
          </a:p>
          <a:p>
            <a:pPr>
              <a:spcBef>
                <a:spcPct val="50000"/>
              </a:spcBef>
            </a:pPr>
            <a:endPar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noChangeArrowheads="1"/>
          </p:cNvSpPr>
          <p:nvPr/>
        </p:nvSpPr>
        <p:spPr bwMode="auto">
          <a:xfrm>
            <a:off x="1543050" y="2052638"/>
            <a:ext cx="1543050" cy="742950"/>
          </a:xfrm>
          <a:prstGeom prst="roundRect">
            <a:avLst>
              <a:gd name="adj" fmla="val 16667"/>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t>I. PHA CHẾ </a:t>
            </a:r>
          </a:p>
          <a:p>
            <a:pPr algn="ctr"/>
            <a:r>
              <a:rPr lang="en-US" sz="1800" b="1" dirty="0"/>
              <a:t>DUNG DỊCH</a:t>
            </a:r>
          </a:p>
        </p:txBody>
      </p:sp>
      <p:sp>
        <p:nvSpPr>
          <p:cNvPr id="9221" name="Freeform 5"/>
          <p:cNvSpPr>
            <a:spLocks/>
          </p:cNvSpPr>
          <p:nvPr/>
        </p:nvSpPr>
        <p:spPr bwMode="auto">
          <a:xfrm>
            <a:off x="3036094" y="1366838"/>
            <a:ext cx="1535906" cy="714375"/>
          </a:xfrm>
          <a:custGeom>
            <a:avLst/>
            <a:gdLst>
              <a:gd name="T0" fmla="*/ 0 w 1086"/>
              <a:gd name="T1" fmla="*/ 592 h 592"/>
              <a:gd name="T2" fmla="*/ 66 w 1086"/>
              <a:gd name="T3" fmla="*/ 256 h 592"/>
              <a:gd name="T4" fmla="*/ 366 w 1086"/>
              <a:gd name="T5" fmla="*/ 40 h 592"/>
              <a:gd name="T6" fmla="*/ 1086 w 1086"/>
              <a:gd name="T7" fmla="*/ 16 h 592"/>
            </a:gdLst>
            <a:ahLst/>
            <a:cxnLst>
              <a:cxn ang="0">
                <a:pos x="T0" y="T1"/>
              </a:cxn>
              <a:cxn ang="0">
                <a:pos x="T2" y="T3"/>
              </a:cxn>
              <a:cxn ang="0">
                <a:pos x="T4" y="T5"/>
              </a:cxn>
              <a:cxn ang="0">
                <a:pos x="T6" y="T7"/>
              </a:cxn>
            </a:cxnLst>
            <a:rect l="0" t="0" r="r" b="b"/>
            <a:pathLst>
              <a:path w="1086" h="592">
                <a:moveTo>
                  <a:pt x="0" y="592"/>
                </a:moveTo>
                <a:cubicBezTo>
                  <a:pt x="11" y="536"/>
                  <a:pt x="5" y="348"/>
                  <a:pt x="66" y="256"/>
                </a:cubicBezTo>
                <a:cubicBezTo>
                  <a:pt x="127" y="164"/>
                  <a:pt x="196" y="80"/>
                  <a:pt x="366" y="40"/>
                </a:cubicBezTo>
                <a:cubicBezTo>
                  <a:pt x="536" y="0"/>
                  <a:pt x="936" y="21"/>
                  <a:pt x="1086" y="16"/>
                </a:cubicBezTo>
              </a:path>
            </a:pathLst>
          </a:custGeom>
          <a:noFill/>
          <a:ln w="76200"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2" name="Freeform 6"/>
          <p:cNvSpPr>
            <a:spLocks/>
          </p:cNvSpPr>
          <p:nvPr/>
        </p:nvSpPr>
        <p:spPr bwMode="auto">
          <a:xfrm>
            <a:off x="3028950" y="2781300"/>
            <a:ext cx="1571625" cy="665560"/>
          </a:xfrm>
          <a:custGeom>
            <a:avLst/>
            <a:gdLst>
              <a:gd name="T0" fmla="*/ 0 w 1320"/>
              <a:gd name="T1" fmla="*/ 0 h 559"/>
              <a:gd name="T2" fmla="*/ 105 w 1320"/>
              <a:gd name="T3" fmla="*/ 350 h 559"/>
              <a:gd name="T4" fmla="*/ 422 w 1320"/>
              <a:gd name="T5" fmla="*/ 525 h 559"/>
              <a:gd name="T6" fmla="*/ 1320 w 1320"/>
              <a:gd name="T7" fmla="*/ 552 h 559"/>
            </a:gdLst>
            <a:ahLst/>
            <a:cxnLst>
              <a:cxn ang="0">
                <a:pos x="T0" y="T1"/>
              </a:cxn>
              <a:cxn ang="0">
                <a:pos x="T2" y="T3"/>
              </a:cxn>
              <a:cxn ang="0">
                <a:pos x="T4" y="T5"/>
              </a:cxn>
              <a:cxn ang="0">
                <a:pos x="T6" y="T7"/>
              </a:cxn>
            </a:cxnLst>
            <a:rect l="0" t="0" r="r" b="b"/>
            <a:pathLst>
              <a:path w="1320" h="559">
                <a:moveTo>
                  <a:pt x="0" y="0"/>
                </a:moveTo>
                <a:cubicBezTo>
                  <a:pt x="18" y="58"/>
                  <a:pt x="35" y="263"/>
                  <a:pt x="105" y="350"/>
                </a:cubicBezTo>
                <a:cubicBezTo>
                  <a:pt x="176" y="438"/>
                  <a:pt x="220" y="491"/>
                  <a:pt x="422" y="525"/>
                </a:cubicBezTo>
                <a:cubicBezTo>
                  <a:pt x="624" y="559"/>
                  <a:pt x="1133" y="546"/>
                  <a:pt x="1320" y="552"/>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3" name="Line 7"/>
          <p:cNvSpPr>
            <a:spLocks noChangeShapeType="1"/>
          </p:cNvSpPr>
          <p:nvPr/>
        </p:nvSpPr>
        <p:spPr bwMode="auto">
          <a:xfrm>
            <a:off x="3086100" y="2452688"/>
            <a:ext cx="16002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4" name="Text Box 8"/>
          <p:cNvSpPr txBox="1">
            <a:spLocks noChangeArrowheads="1"/>
          </p:cNvSpPr>
          <p:nvPr/>
        </p:nvSpPr>
        <p:spPr bwMode="auto">
          <a:xfrm>
            <a:off x="3543300" y="1081088"/>
            <a:ext cx="11430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TÍNH TOÁN</a:t>
            </a:r>
          </a:p>
        </p:txBody>
      </p:sp>
      <p:sp>
        <p:nvSpPr>
          <p:cNvPr id="9225" name="Text Box 9"/>
          <p:cNvSpPr txBox="1">
            <a:spLocks noChangeArrowheads="1"/>
          </p:cNvSpPr>
          <p:nvPr/>
        </p:nvSpPr>
        <p:spPr bwMode="auto">
          <a:xfrm>
            <a:off x="3314700" y="2166938"/>
            <a:ext cx="16002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CÁCH PHA CHẾ </a:t>
            </a:r>
          </a:p>
        </p:txBody>
      </p:sp>
      <p:sp>
        <p:nvSpPr>
          <p:cNvPr id="9226" name="Text Box 10"/>
          <p:cNvSpPr txBox="1">
            <a:spLocks noChangeArrowheads="1"/>
          </p:cNvSpPr>
          <p:nvPr/>
        </p:nvSpPr>
        <p:spPr bwMode="auto">
          <a:xfrm>
            <a:off x="3543300" y="3138488"/>
            <a:ext cx="9144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PHA CHẾ </a:t>
            </a:r>
          </a:p>
        </p:txBody>
      </p:sp>
      <p:sp>
        <p:nvSpPr>
          <p:cNvPr id="9227" name="Freeform 11"/>
          <p:cNvSpPr>
            <a:spLocks/>
          </p:cNvSpPr>
          <p:nvPr/>
        </p:nvSpPr>
        <p:spPr bwMode="auto">
          <a:xfrm>
            <a:off x="4586288" y="3062288"/>
            <a:ext cx="1200150" cy="361950"/>
          </a:xfrm>
          <a:custGeom>
            <a:avLst/>
            <a:gdLst>
              <a:gd name="T0" fmla="*/ 0 w 1008"/>
              <a:gd name="T1" fmla="*/ 304 h 304"/>
              <a:gd name="T2" fmla="*/ 96 w 1008"/>
              <a:gd name="T3" fmla="*/ 112 h 304"/>
              <a:gd name="T4" fmla="*/ 432 w 1008"/>
              <a:gd name="T5" fmla="*/ 16 h 304"/>
              <a:gd name="T6" fmla="*/ 1008 w 1008"/>
              <a:gd name="T7" fmla="*/ 16 h 304"/>
            </a:gdLst>
            <a:ahLst/>
            <a:cxnLst>
              <a:cxn ang="0">
                <a:pos x="T0" y="T1"/>
              </a:cxn>
              <a:cxn ang="0">
                <a:pos x="T2" y="T3"/>
              </a:cxn>
              <a:cxn ang="0">
                <a:pos x="T4" y="T5"/>
              </a:cxn>
              <a:cxn ang="0">
                <a:pos x="T6" y="T7"/>
              </a:cxn>
            </a:cxnLst>
            <a:rect l="0" t="0" r="r" b="b"/>
            <a:pathLst>
              <a:path w="1008" h="304">
                <a:moveTo>
                  <a:pt x="0" y="304"/>
                </a:moveTo>
                <a:cubicBezTo>
                  <a:pt x="12" y="232"/>
                  <a:pt x="24" y="160"/>
                  <a:pt x="96" y="112"/>
                </a:cubicBezTo>
                <a:cubicBezTo>
                  <a:pt x="168" y="64"/>
                  <a:pt x="280" y="32"/>
                  <a:pt x="432" y="16"/>
                </a:cubicBezTo>
                <a:cubicBezTo>
                  <a:pt x="584" y="0"/>
                  <a:pt x="796" y="8"/>
                  <a:pt x="1008" y="1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8" name="Freeform 12"/>
          <p:cNvSpPr>
            <a:spLocks/>
          </p:cNvSpPr>
          <p:nvPr/>
        </p:nvSpPr>
        <p:spPr bwMode="auto">
          <a:xfrm>
            <a:off x="4586288" y="3424237"/>
            <a:ext cx="1171575" cy="347663"/>
          </a:xfrm>
          <a:custGeom>
            <a:avLst/>
            <a:gdLst>
              <a:gd name="T0" fmla="*/ 0 w 984"/>
              <a:gd name="T1" fmla="*/ 0 h 292"/>
              <a:gd name="T2" fmla="*/ 96 w 984"/>
              <a:gd name="T3" fmla="*/ 192 h 292"/>
              <a:gd name="T4" fmla="*/ 348 w 984"/>
              <a:gd name="T5" fmla="*/ 276 h 292"/>
              <a:gd name="T6" fmla="*/ 984 w 984"/>
              <a:gd name="T7" fmla="*/ 288 h 292"/>
            </a:gdLst>
            <a:ahLst/>
            <a:cxnLst>
              <a:cxn ang="0">
                <a:pos x="T0" y="T1"/>
              </a:cxn>
              <a:cxn ang="0">
                <a:pos x="T2" y="T3"/>
              </a:cxn>
              <a:cxn ang="0">
                <a:pos x="T4" y="T5"/>
              </a:cxn>
              <a:cxn ang="0">
                <a:pos x="T6" y="T7"/>
              </a:cxn>
            </a:cxnLst>
            <a:rect l="0" t="0" r="r" b="b"/>
            <a:pathLst>
              <a:path w="984" h="292">
                <a:moveTo>
                  <a:pt x="0" y="0"/>
                </a:moveTo>
                <a:cubicBezTo>
                  <a:pt x="20" y="76"/>
                  <a:pt x="38" y="146"/>
                  <a:pt x="96" y="192"/>
                </a:cubicBezTo>
                <a:cubicBezTo>
                  <a:pt x="154" y="238"/>
                  <a:pt x="200" y="260"/>
                  <a:pt x="348" y="276"/>
                </a:cubicBezTo>
                <a:cubicBezTo>
                  <a:pt x="496" y="292"/>
                  <a:pt x="852" y="286"/>
                  <a:pt x="984" y="28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29" name="Text Box 13"/>
          <p:cNvSpPr txBox="1">
            <a:spLocks noChangeArrowheads="1"/>
          </p:cNvSpPr>
          <p:nvPr/>
        </p:nvSpPr>
        <p:spPr bwMode="auto">
          <a:xfrm>
            <a:off x="4814888" y="2806304"/>
            <a:ext cx="10287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CHUẨN BỊ</a:t>
            </a:r>
          </a:p>
        </p:txBody>
      </p:sp>
      <p:sp>
        <p:nvSpPr>
          <p:cNvPr id="9230" name="Text Box 14"/>
          <p:cNvSpPr txBox="1">
            <a:spLocks noChangeArrowheads="1"/>
          </p:cNvSpPr>
          <p:nvPr/>
        </p:nvSpPr>
        <p:spPr bwMode="auto">
          <a:xfrm>
            <a:off x="4800600" y="3449241"/>
            <a:ext cx="1485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TIẾN HÀNH</a:t>
            </a:r>
          </a:p>
        </p:txBody>
      </p:sp>
      <p:sp>
        <p:nvSpPr>
          <p:cNvPr id="9231" name="Freeform 15"/>
          <p:cNvSpPr>
            <a:spLocks/>
          </p:cNvSpPr>
          <p:nvPr/>
        </p:nvSpPr>
        <p:spPr bwMode="auto">
          <a:xfrm>
            <a:off x="5772150" y="2795588"/>
            <a:ext cx="1200150" cy="285750"/>
          </a:xfrm>
          <a:custGeom>
            <a:avLst/>
            <a:gdLst>
              <a:gd name="T0" fmla="*/ 0 w 1008"/>
              <a:gd name="T1" fmla="*/ 240 h 240"/>
              <a:gd name="T2" fmla="*/ 192 w 1008"/>
              <a:gd name="T3" fmla="*/ 48 h 240"/>
              <a:gd name="T4" fmla="*/ 1008 w 1008"/>
              <a:gd name="T5" fmla="*/ 0 h 240"/>
            </a:gdLst>
            <a:ahLst/>
            <a:cxnLst>
              <a:cxn ang="0">
                <a:pos x="T0" y="T1"/>
              </a:cxn>
              <a:cxn ang="0">
                <a:pos x="T2" y="T3"/>
              </a:cxn>
              <a:cxn ang="0">
                <a:pos x="T4" y="T5"/>
              </a:cxn>
            </a:cxnLst>
            <a:rect l="0" t="0" r="r" b="b"/>
            <a:pathLst>
              <a:path w="1008" h="240">
                <a:moveTo>
                  <a:pt x="0" y="240"/>
                </a:moveTo>
                <a:cubicBezTo>
                  <a:pt x="12" y="164"/>
                  <a:pt x="24" y="88"/>
                  <a:pt x="192" y="48"/>
                </a:cubicBezTo>
                <a:cubicBezTo>
                  <a:pt x="360" y="8"/>
                  <a:pt x="684" y="4"/>
                  <a:pt x="1008"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32" name="Freeform 16"/>
          <p:cNvSpPr>
            <a:spLocks/>
          </p:cNvSpPr>
          <p:nvPr/>
        </p:nvSpPr>
        <p:spPr bwMode="auto">
          <a:xfrm>
            <a:off x="5772150" y="3081338"/>
            <a:ext cx="1200150" cy="228600"/>
          </a:xfrm>
          <a:custGeom>
            <a:avLst/>
            <a:gdLst>
              <a:gd name="T0" fmla="*/ 0 w 1008"/>
              <a:gd name="T1" fmla="*/ 0 h 192"/>
              <a:gd name="T2" fmla="*/ 192 w 1008"/>
              <a:gd name="T3" fmla="*/ 144 h 192"/>
              <a:gd name="T4" fmla="*/ 1008 w 1008"/>
              <a:gd name="T5" fmla="*/ 192 h 192"/>
            </a:gdLst>
            <a:ahLst/>
            <a:cxnLst>
              <a:cxn ang="0">
                <a:pos x="T0" y="T1"/>
              </a:cxn>
              <a:cxn ang="0">
                <a:pos x="T2" y="T3"/>
              </a:cxn>
              <a:cxn ang="0">
                <a:pos x="T4" y="T5"/>
              </a:cxn>
            </a:cxnLst>
            <a:rect l="0" t="0" r="r" b="b"/>
            <a:pathLst>
              <a:path w="1008" h="192">
                <a:moveTo>
                  <a:pt x="0" y="0"/>
                </a:moveTo>
                <a:cubicBezTo>
                  <a:pt x="12" y="56"/>
                  <a:pt x="24" y="112"/>
                  <a:pt x="192" y="144"/>
                </a:cubicBezTo>
                <a:cubicBezTo>
                  <a:pt x="360" y="176"/>
                  <a:pt x="684" y="184"/>
                  <a:pt x="1008" y="19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13"/>
          </a:p>
        </p:txBody>
      </p:sp>
      <p:sp>
        <p:nvSpPr>
          <p:cNvPr id="9233" name="Text Box 17"/>
          <p:cNvSpPr txBox="1">
            <a:spLocks noChangeArrowheads="1"/>
          </p:cNvSpPr>
          <p:nvPr/>
        </p:nvSpPr>
        <p:spPr bwMode="auto">
          <a:xfrm>
            <a:off x="6072188" y="2534841"/>
            <a:ext cx="108585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DỤNG CỤ</a:t>
            </a:r>
          </a:p>
        </p:txBody>
      </p:sp>
      <p:sp>
        <p:nvSpPr>
          <p:cNvPr id="9234" name="Text Box 18"/>
          <p:cNvSpPr txBox="1">
            <a:spLocks noChangeArrowheads="1"/>
          </p:cNvSpPr>
          <p:nvPr/>
        </p:nvSpPr>
        <p:spPr bwMode="auto">
          <a:xfrm>
            <a:off x="6057900" y="3024188"/>
            <a:ext cx="108585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HOÁ CHẤT</a:t>
            </a:r>
          </a:p>
        </p:txBody>
      </p:sp>
      <p:sp>
        <p:nvSpPr>
          <p:cNvPr id="9236" name="Text Box 20"/>
          <p:cNvSpPr txBox="1">
            <a:spLocks noChangeArrowheads="1"/>
          </p:cNvSpPr>
          <p:nvPr/>
        </p:nvSpPr>
        <p:spPr bwMode="auto">
          <a:xfrm>
            <a:off x="1614487" y="165498"/>
            <a:ext cx="58721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t>Bài</a:t>
            </a:r>
            <a:r>
              <a:rPr lang="en-US" sz="2400" b="1" dirty="0"/>
              <a:t> 45:BÀI THỰC HÀNH 7</a:t>
            </a:r>
          </a:p>
          <a:p>
            <a:pPr>
              <a:spcBef>
                <a:spcPct val="50000"/>
              </a:spcBef>
            </a:pP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checkerboard(across)">
                                      <p:cBhvr>
                                        <p:cTn id="12" dur="500"/>
                                        <p:tgtEl>
                                          <p:spTgt spid="922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checkerboard(across)">
                                      <p:cBhvr>
                                        <p:cTn id="15" dur="500"/>
                                        <p:tgtEl>
                                          <p:spTgt spid="92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223"/>
                                        </p:tgtEl>
                                        <p:attrNameLst>
                                          <p:attrName>style.visibility</p:attrName>
                                        </p:attrNameLst>
                                      </p:cBhvr>
                                      <p:to>
                                        <p:strVal val="visible"/>
                                      </p:to>
                                    </p:set>
                                    <p:animEffect transition="in" filter="checkerboard(across)">
                                      <p:cBhvr>
                                        <p:cTn id="20" dur="500"/>
                                        <p:tgtEl>
                                          <p:spTgt spid="922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checkerboard(across)">
                                      <p:cBhvr>
                                        <p:cTn id="23" dur="500"/>
                                        <p:tgtEl>
                                          <p:spTgt spid="9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222"/>
                                        </p:tgtEl>
                                        <p:attrNameLst>
                                          <p:attrName>style.visibility</p:attrName>
                                        </p:attrNameLst>
                                      </p:cBhvr>
                                      <p:to>
                                        <p:strVal val="visible"/>
                                      </p:to>
                                    </p:set>
                                    <p:animEffect transition="in" filter="checkerboard(across)">
                                      <p:cBhvr>
                                        <p:cTn id="28" dur="500"/>
                                        <p:tgtEl>
                                          <p:spTgt spid="92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226"/>
                                        </p:tgtEl>
                                        <p:attrNameLst>
                                          <p:attrName>style.visibility</p:attrName>
                                        </p:attrNameLst>
                                      </p:cBhvr>
                                      <p:to>
                                        <p:strVal val="visible"/>
                                      </p:to>
                                    </p:set>
                                    <p:animEffect transition="in" filter="checkerboard(across)">
                                      <p:cBhvr>
                                        <p:cTn id="31" dur="500"/>
                                        <p:tgtEl>
                                          <p:spTgt spid="92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checkerboard(across)">
                                      <p:cBhvr>
                                        <p:cTn id="36" dur="500"/>
                                        <p:tgtEl>
                                          <p:spTgt spid="922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9229"/>
                                        </p:tgtEl>
                                        <p:attrNameLst>
                                          <p:attrName>style.visibility</p:attrName>
                                        </p:attrNameLst>
                                      </p:cBhvr>
                                      <p:to>
                                        <p:strVal val="visible"/>
                                      </p:to>
                                    </p:set>
                                    <p:animEffect transition="in" filter="checkerboard(across)">
                                      <p:cBhvr>
                                        <p:cTn id="39" dur="500"/>
                                        <p:tgtEl>
                                          <p:spTgt spid="92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checkerboard(across)">
                                      <p:cBhvr>
                                        <p:cTn id="44" dur="500"/>
                                        <p:tgtEl>
                                          <p:spTgt spid="923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9233"/>
                                        </p:tgtEl>
                                        <p:attrNameLst>
                                          <p:attrName>style.visibility</p:attrName>
                                        </p:attrNameLst>
                                      </p:cBhvr>
                                      <p:to>
                                        <p:strVal val="visible"/>
                                      </p:to>
                                    </p:set>
                                    <p:animEffect transition="in" filter="checkerboard(across)">
                                      <p:cBhvr>
                                        <p:cTn id="47" dur="500"/>
                                        <p:tgtEl>
                                          <p:spTgt spid="92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232"/>
                                        </p:tgtEl>
                                        <p:attrNameLst>
                                          <p:attrName>style.visibility</p:attrName>
                                        </p:attrNameLst>
                                      </p:cBhvr>
                                      <p:to>
                                        <p:strVal val="visible"/>
                                      </p:to>
                                    </p:set>
                                    <p:animEffect transition="in" filter="checkerboard(across)">
                                      <p:cBhvr>
                                        <p:cTn id="52" dur="500"/>
                                        <p:tgtEl>
                                          <p:spTgt spid="923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9234"/>
                                        </p:tgtEl>
                                        <p:attrNameLst>
                                          <p:attrName>style.visibility</p:attrName>
                                        </p:attrNameLst>
                                      </p:cBhvr>
                                      <p:to>
                                        <p:strVal val="visible"/>
                                      </p:to>
                                    </p:set>
                                    <p:animEffect transition="in" filter="checkerboard(across)">
                                      <p:cBhvr>
                                        <p:cTn id="55" dur="500"/>
                                        <p:tgtEl>
                                          <p:spTgt spid="923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9228"/>
                                        </p:tgtEl>
                                        <p:attrNameLst>
                                          <p:attrName>style.visibility</p:attrName>
                                        </p:attrNameLst>
                                      </p:cBhvr>
                                      <p:to>
                                        <p:strVal val="visible"/>
                                      </p:to>
                                    </p:set>
                                    <p:animEffect transition="in" filter="checkerboard(across)">
                                      <p:cBhvr>
                                        <p:cTn id="60" dur="500"/>
                                        <p:tgtEl>
                                          <p:spTgt spid="9228"/>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9230"/>
                                        </p:tgtEl>
                                        <p:attrNameLst>
                                          <p:attrName>style.visibility</p:attrName>
                                        </p:attrNameLst>
                                      </p:cBhvr>
                                      <p:to>
                                        <p:strVal val="visible"/>
                                      </p:to>
                                    </p:set>
                                    <p:animEffect transition="in" filter="checkerboard(across)">
                                      <p:cBhvr>
                                        <p:cTn id="63"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p:bldP spid="9225" grpId="0"/>
      <p:bldP spid="9226" grpId="0"/>
      <p:bldP spid="9227" grpId="0" animBg="1"/>
      <p:bldP spid="9228" grpId="0" animBg="1"/>
      <p:bldP spid="9229" grpId="0"/>
      <p:bldP spid="9230" grpId="0"/>
      <p:bldP spid="9231" grpId="0" animBg="1"/>
      <p:bldP spid="9232" grpId="0" animBg="1"/>
      <p:bldP spid="9233" grpId="0"/>
      <p:bldP spid="92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428750" y="1543050"/>
            <a:ext cx="6343650" cy="10275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57175" indent="-257175"/>
            <a:r>
              <a:rPr lang="en-US" sz="1013" b="1" dirty="0" err="1">
                <a:solidFill>
                  <a:schemeClr val="accent2"/>
                </a:solidFill>
              </a:rPr>
              <a:t>Hãy</a:t>
            </a:r>
            <a:r>
              <a:rPr lang="en-US" sz="1013" b="1" dirty="0">
                <a:solidFill>
                  <a:schemeClr val="accent2"/>
                </a:solidFill>
              </a:rPr>
              <a:t> </a:t>
            </a:r>
            <a:r>
              <a:rPr lang="en-US" sz="1013" b="1" dirty="0" err="1">
                <a:solidFill>
                  <a:schemeClr val="accent2"/>
                </a:solidFill>
              </a:rPr>
              <a:t>tính</a:t>
            </a:r>
            <a:r>
              <a:rPr lang="en-US" sz="1013" b="1" dirty="0">
                <a:solidFill>
                  <a:schemeClr val="accent2"/>
                </a:solidFill>
              </a:rPr>
              <a:t> </a:t>
            </a:r>
            <a:r>
              <a:rPr lang="en-US" sz="1013" b="1" dirty="0" err="1">
                <a:solidFill>
                  <a:schemeClr val="accent2"/>
                </a:solidFill>
              </a:rPr>
              <a:t>toán</a:t>
            </a:r>
            <a:r>
              <a:rPr lang="en-US" sz="1013" b="1" dirty="0">
                <a:solidFill>
                  <a:schemeClr val="accent2"/>
                </a:solidFill>
              </a:rPr>
              <a:t> </a:t>
            </a:r>
            <a:r>
              <a:rPr lang="en-US" sz="1013" b="1" dirty="0" err="1">
                <a:solidFill>
                  <a:schemeClr val="accent2"/>
                </a:solidFill>
              </a:rPr>
              <a:t>và</a:t>
            </a:r>
            <a:r>
              <a:rPr lang="en-US" sz="1013" b="1" dirty="0">
                <a:solidFill>
                  <a:schemeClr val="accent2"/>
                </a:solidFill>
              </a:rPr>
              <a:t> </a:t>
            </a:r>
            <a:r>
              <a:rPr lang="en-US" sz="1013" b="1" dirty="0" err="1">
                <a:solidFill>
                  <a:schemeClr val="accent2"/>
                </a:solidFill>
              </a:rPr>
              <a:t>pha</a:t>
            </a:r>
            <a:r>
              <a:rPr lang="en-US" sz="1013" b="1" dirty="0">
                <a:solidFill>
                  <a:schemeClr val="accent2"/>
                </a:solidFill>
              </a:rPr>
              <a:t> </a:t>
            </a:r>
            <a:r>
              <a:rPr lang="en-US" sz="1013" b="1" dirty="0" err="1">
                <a:solidFill>
                  <a:schemeClr val="accent2"/>
                </a:solidFill>
              </a:rPr>
              <a:t>chế</a:t>
            </a:r>
            <a:r>
              <a:rPr lang="en-US" sz="1013" b="1" dirty="0">
                <a:solidFill>
                  <a:schemeClr val="accent2"/>
                </a:solidFill>
              </a:rPr>
              <a:t> </a:t>
            </a:r>
            <a:r>
              <a:rPr lang="en-US" sz="1013" b="1" dirty="0" err="1">
                <a:solidFill>
                  <a:schemeClr val="accent2"/>
                </a:solidFill>
              </a:rPr>
              <a:t>các</a:t>
            </a:r>
            <a:r>
              <a:rPr lang="en-US" sz="1013" b="1" dirty="0">
                <a:solidFill>
                  <a:schemeClr val="accent2"/>
                </a:solidFill>
              </a:rPr>
              <a:t>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sau</a:t>
            </a:r>
            <a:endParaRPr lang="en-US" sz="1013" b="1" dirty="0">
              <a:solidFill>
                <a:schemeClr val="accent2"/>
              </a:solidFill>
            </a:endParaRPr>
          </a:p>
          <a:p>
            <a:pPr marL="257175" indent="-257175">
              <a:buAutoNum type="arabicParenR"/>
            </a:pPr>
            <a:r>
              <a:rPr lang="en-US" sz="1013" b="1" dirty="0">
                <a:solidFill>
                  <a:schemeClr val="accent2"/>
                </a:solidFill>
              </a:rPr>
              <a:t>50 gam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đường</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15%.</a:t>
            </a:r>
          </a:p>
          <a:p>
            <a:pPr marL="257175" indent="-257175">
              <a:buAutoNum type="arabicParenR"/>
            </a:pPr>
            <a:r>
              <a:rPr lang="en-US" sz="1013" b="1" dirty="0">
                <a:solidFill>
                  <a:schemeClr val="accent2"/>
                </a:solidFill>
              </a:rPr>
              <a:t>100ml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nat</a:t>
            </a:r>
            <a:r>
              <a:rPr lang="en-US" sz="1013" b="1" dirty="0">
                <a:solidFill>
                  <a:schemeClr val="accent2"/>
                </a:solidFill>
              </a:rPr>
              <a:t> </a:t>
            </a:r>
            <a:r>
              <a:rPr lang="en-US" sz="1013" b="1" dirty="0" err="1">
                <a:solidFill>
                  <a:schemeClr val="accent2"/>
                </a:solidFill>
              </a:rPr>
              <a:t>triclorua</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0,2M</a:t>
            </a:r>
          </a:p>
          <a:p>
            <a:pPr marL="257175" indent="-257175">
              <a:buAutoNum type="arabicParenR"/>
            </a:pPr>
            <a:r>
              <a:rPr lang="en-US" sz="1013" b="1" dirty="0">
                <a:solidFill>
                  <a:schemeClr val="accent2"/>
                </a:solidFill>
              </a:rPr>
              <a:t>50 gam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đường</a:t>
            </a:r>
            <a:r>
              <a:rPr lang="en-US" sz="1013" b="1" dirty="0">
                <a:solidFill>
                  <a:schemeClr val="accent2"/>
                </a:solidFill>
              </a:rPr>
              <a:t> 5% </a:t>
            </a:r>
            <a:r>
              <a:rPr lang="en-US" sz="1013" b="1" dirty="0" err="1">
                <a:solidFill>
                  <a:schemeClr val="accent2"/>
                </a:solidFill>
              </a:rPr>
              <a:t>từ</a:t>
            </a:r>
            <a:r>
              <a:rPr lang="en-US" sz="1013" b="1" dirty="0">
                <a:solidFill>
                  <a:schemeClr val="accent2"/>
                </a:solidFill>
              </a:rPr>
              <a:t>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đường</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15% ở </a:t>
            </a:r>
            <a:r>
              <a:rPr lang="en-US" sz="1013" b="1" dirty="0" err="1">
                <a:solidFill>
                  <a:schemeClr val="accent2"/>
                </a:solidFill>
              </a:rPr>
              <a:t>trên</a:t>
            </a:r>
            <a:endParaRPr lang="en-US" sz="1013" b="1" dirty="0">
              <a:solidFill>
                <a:schemeClr val="accent2"/>
              </a:solidFill>
            </a:endParaRPr>
          </a:p>
          <a:p>
            <a:pPr marL="257175" indent="-257175">
              <a:buAutoNum type="arabicParenR"/>
            </a:pPr>
            <a:r>
              <a:rPr lang="en-US" sz="1013" b="1" dirty="0">
                <a:solidFill>
                  <a:schemeClr val="accent2"/>
                </a:solidFill>
              </a:rPr>
              <a:t>50ml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Nattri</a:t>
            </a:r>
            <a:r>
              <a:rPr lang="en-US" sz="1013" b="1" dirty="0">
                <a:solidFill>
                  <a:schemeClr val="accent2"/>
                </a:solidFill>
              </a:rPr>
              <a:t> </a:t>
            </a:r>
            <a:r>
              <a:rPr lang="en-US" sz="1013" b="1" dirty="0" err="1">
                <a:solidFill>
                  <a:schemeClr val="accent2"/>
                </a:solidFill>
              </a:rPr>
              <a:t>clorua</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0,1M </a:t>
            </a:r>
            <a:r>
              <a:rPr lang="en-US" sz="1013" b="1" dirty="0" err="1">
                <a:solidFill>
                  <a:schemeClr val="accent2"/>
                </a:solidFill>
              </a:rPr>
              <a:t>từ</a:t>
            </a:r>
            <a:r>
              <a:rPr lang="en-US" sz="1013" b="1" dirty="0">
                <a:solidFill>
                  <a:schemeClr val="accent2"/>
                </a:solidFill>
              </a:rPr>
              <a:t>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natri</a:t>
            </a:r>
            <a:r>
              <a:rPr lang="en-US" sz="1013" b="1" dirty="0">
                <a:solidFill>
                  <a:schemeClr val="accent2"/>
                </a:solidFill>
              </a:rPr>
              <a:t> </a:t>
            </a:r>
            <a:r>
              <a:rPr lang="en-US" sz="1013" b="1" dirty="0" err="1">
                <a:solidFill>
                  <a:schemeClr val="accent2"/>
                </a:solidFill>
              </a:rPr>
              <a:t>clorua</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0,2M ở </a:t>
            </a:r>
            <a:r>
              <a:rPr lang="en-US" sz="1013" b="1" dirty="0" err="1">
                <a:solidFill>
                  <a:schemeClr val="accent2"/>
                </a:solidFill>
              </a:rPr>
              <a:t>trên</a:t>
            </a:r>
            <a:endParaRPr lang="en-US" sz="1013" b="1" dirty="0">
              <a:solidFill>
                <a:schemeClr val="accent2"/>
              </a:solidFill>
            </a:endParaRPr>
          </a:p>
          <a:p>
            <a:pPr marL="257175" indent="-257175"/>
            <a:endParaRPr lang="en-US" sz="1013" b="1" dirty="0">
              <a:solidFill>
                <a:schemeClr val="accent2"/>
              </a:solidFill>
            </a:endParaRPr>
          </a:p>
        </p:txBody>
      </p:sp>
      <p:sp>
        <p:nvSpPr>
          <p:cNvPr id="25608" name="Text Box 8"/>
          <p:cNvSpPr txBox="1">
            <a:spLocks noChangeArrowheads="1"/>
          </p:cNvSpPr>
          <p:nvPr/>
        </p:nvSpPr>
        <p:spPr bwMode="auto">
          <a:xfrm>
            <a:off x="1428750" y="1085850"/>
            <a:ext cx="52578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t>I. PHA CHẾ DUNG DỊCH  </a:t>
            </a:r>
          </a:p>
        </p:txBody>
      </p:sp>
      <p:sp>
        <p:nvSpPr>
          <p:cNvPr id="15" name="Text Box 20"/>
          <p:cNvSpPr txBox="1">
            <a:spLocks noChangeArrowheads="1"/>
          </p:cNvSpPr>
          <p:nvPr/>
        </p:nvSpPr>
        <p:spPr bwMode="auto">
          <a:xfrm>
            <a:off x="1614487" y="165498"/>
            <a:ext cx="58721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t>Bài</a:t>
            </a:r>
            <a:r>
              <a:rPr lang="en-US" sz="2400" b="1" dirty="0"/>
              <a:t> 45:BÀI THỰC HÀNH 7</a:t>
            </a:r>
          </a:p>
          <a:p>
            <a:pPr>
              <a:spcBef>
                <a:spcPct val="50000"/>
              </a:spcBef>
            </a:pP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4"/>
                                        </p:tgtEl>
                                        <p:attrNameLst>
                                          <p:attrName>style.visibility</p:attrName>
                                        </p:attrNameLst>
                                      </p:cBhvr>
                                      <p:to>
                                        <p:strVal val="visible"/>
                                      </p:to>
                                    </p:set>
                                    <p:anim calcmode="discrete" valueType="clr">
                                      <p:cBhvr override="childStyle">
                                        <p:cTn id="7"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4"/>
                                        </p:tgtEl>
                                        <p:attrNameLst>
                                          <p:attrName>fillcolor</p:attrName>
                                        </p:attrNameLst>
                                      </p:cBhvr>
                                      <p:tavLst>
                                        <p:tav tm="0">
                                          <p:val>
                                            <p:clrVal>
                                              <a:schemeClr val="accent2"/>
                                            </p:clrVal>
                                          </p:val>
                                        </p:tav>
                                        <p:tav tm="50000">
                                          <p:val>
                                            <p:clrVal>
                                              <a:schemeClr val="hlink"/>
                                            </p:clrVal>
                                          </p:val>
                                        </p:tav>
                                      </p:tavLst>
                                    </p:anim>
                                    <p:set>
                                      <p:cBhvr>
                                        <p:cTn id="9" dur="80"/>
                                        <p:tgtEl>
                                          <p:spTgt spid="256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485900" y="1428750"/>
            <a:ext cx="6000750" cy="404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57175" indent="-257175"/>
            <a:r>
              <a:rPr lang="en-US" sz="1013" b="1" i="1">
                <a:solidFill>
                  <a:schemeClr val="accent2"/>
                </a:solidFill>
              </a:rPr>
              <a:t>Vi dụ 1:</a:t>
            </a:r>
            <a:r>
              <a:rPr lang="en-US" sz="1013" b="1">
                <a:solidFill>
                  <a:schemeClr val="accent2"/>
                </a:solidFill>
              </a:rPr>
              <a:t>  Từ muối CuSO</a:t>
            </a:r>
            <a:r>
              <a:rPr lang="en-US" sz="1013" b="1" baseline="-25000">
                <a:solidFill>
                  <a:schemeClr val="accent2"/>
                </a:solidFill>
              </a:rPr>
              <a:t>4</a:t>
            </a:r>
            <a:r>
              <a:rPr lang="en-US" sz="1013" b="1">
                <a:solidFill>
                  <a:schemeClr val="accent2"/>
                </a:solidFill>
              </a:rPr>
              <a:t>, nước cất và các dụng cụ cần thiết, hãy tính toán và giới thiệu cách pha chế:</a:t>
            </a:r>
          </a:p>
          <a:p>
            <a:pPr marL="257175" indent="-257175"/>
            <a:r>
              <a:rPr lang="en-US" sz="1013" b="1">
                <a:solidFill>
                  <a:schemeClr val="accent2"/>
                </a:solidFill>
              </a:rPr>
              <a:t>50 gam dung dịch CuSO</a:t>
            </a:r>
            <a:r>
              <a:rPr lang="en-US" sz="1013" b="1" baseline="-25000">
                <a:solidFill>
                  <a:schemeClr val="accent2"/>
                </a:solidFill>
              </a:rPr>
              <a:t>4</a:t>
            </a:r>
            <a:r>
              <a:rPr lang="en-US" sz="1013" b="1">
                <a:solidFill>
                  <a:schemeClr val="accent2"/>
                </a:solidFill>
              </a:rPr>
              <a:t> có nồng độ 10%</a:t>
            </a:r>
          </a:p>
        </p:txBody>
      </p:sp>
      <p:grpSp>
        <p:nvGrpSpPr>
          <p:cNvPr id="25605" name="Group 5"/>
          <p:cNvGrpSpPr>
            <a:grpSpLocks/>
          </p:cNvGrpSpPr>
          <p:nvPr/>
        </p:nvGrpSpPr>
        <p:grpSpPr bwMode="auto">
          <a:xfrm>
            <a:off x="1614487" y="147638"/>
            <a:ext cx="5300663" cy="508397"/>
            <a:chOff x="396" y="124"/>
            <a:chExt cx="4452" cy="427"/>
          </a:xfrm>
        </p:grpSpPr>
        <p:sp>
          <p:nvSpPr>
            <p:cNvPr id="25606" name="Text Box 6"/>
            <p:cNvSpPr txBox="1">
              <a:spLocks noChangeArrowheads="1"/>
            </p:cNvSpPr>
            <p:nvPr/>
          </p:nvSpPr>
          <p:spPr bwMode="auto">
            <a:xfrm>
              <a:off x="396" y="139"/>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Bài 43:</a:t>
              </a:r>
            </a:p>
          </p:txBody>
        </p:sp>
        <p:sp>
          <p:nvSpPr>
            <p:cNvPr id="25607" name="Text Box 7"/>
            <p:cNvSpPr txBox="1">
              <a:spLocks noChangeArrowheads="1"/>
            </p:cNvSpPr>
            <p:nvPr/>
          </p:nvSpPr>
          <p:spPr bwMode="auto">
            <a:xfrm>
              <a:off x="1440" y="124"/>
              <a:ext cx="34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a:t>PHA CHẾ DUNG DỊCH</a:t>
              </a:r>
            </a:p>
          </p:txBody>
        </p:sp>
      </p:grpSp>
      <p:sp>
        <p:nvSpPr>
          <p:cNvPr id="25608" name="Text Box 8"/>
          <p:cNvSpPr txBox="1">
            <a:spLocks noChangeArrowheads="1"/>
          </p:cNvSpPr>
          <p:nvPr/>
        </p:nvSpPr>
        <p:spPr bwMode="auto">
          <a:xfrm>
            <a:off x="1428750" y="753666"/>
            <a:ext cx="52578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I. PHA CHẾ MỘT DUNG DỊCH THEO NỒNG ĐỘ CHO TRƯỚC </a:t>
            </a:r>
          </a:p>
        </p:txBody>
      </p:sp>
      <p:sp>
        <p:nvSpPr>
          <p:cNvPr id="25609" name="Text Box 9"/>
          <p:cNvSpPr txBox="1">
            <a:spLocks noChangeArrowheads="1"/>
          </p:cNvSpPr>
          <p:nvPr/>
        </p:nvSpPr>
        <p:spPr bwMode="auto">
          <a:xfrm>
            <a:off x="1428750" y="1085850"/>
            <a:ext cx="6057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1. </a:t>
            </a:r>
            <a:r>
              <a:rPr lang="en-US" sz="1013"/>
              <a:t> </a:t>
            </a:r>
            <a:r>
              <a:rPr lang="en-US" sz="1013" b="1"/>
              <a:t>Pha chế một dung dịch theo nồng độ phần trăm cho trước.</a:t>
            </a:r>
            <a:r>
              <a:rPr lang="en-US" sz="1013"/>
              <a:t> </a:t>
            </a:r>
          </a:p>
        </p:txBody>
      </p:sp>
      <p:sp>
        <p:nvSpPr>
          <p:cNvPr id="25610" name="Text Box 10"/>
          <p:cNvSpPr txBox="1">
            <a:spLocks noChangeArrowheads="1"/>
          </p:cNvSpPr>
          <p:nvPr/>
        </p:nvSpPr>
        <p:spPr bwMode="auto">
          <a:xfrm>
            <a:off x="1357312" y="2400300"/>
            <a:ext cx="6300788" cy="40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  Để pha chế dung dịch theo yêu cầu trên ta phải tính toán những đại lượng nào ? sử dụng những công thức tính toán nào?</a:t>
            </a:r>
          </a:p>
        </p:txBody>
      </p:sp>
      <p:sp>
        <p:nvSpPr>
          <p:cNvPr id="25611" name="Text Box 11"/>
          <p:cNvSpPr txBox="1">
            <a:spLocks noChangeArrowheads="1"/>
          </p:cNvSpPr>
          <p:nvPr/>
        </p:nvSpPr>
        <p:spPr bwMode="auto">
          <a:xfrm>
            <a:off x="1428750" y="3028950"/>
            <a:ext cx="61722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solidFill>
                  <a:schemeClr val="accent2"/>
                </a:solidFill>
              </a:rPr>
              <a:t>- Ta phải tính khối lượng chất tan : CuSO</a:t>
            </a:r>
            <a:r>
              <a:rPr lang="en-US" sz="1013" b="1" baseline="-25000">
                <a:solidFill>
                  <a:schemeClr val="accent2"/>
                </a:solidFill>
              </a:rPr>
              <a:t>4</a:t>
            </a:r>
            <a:r>
              <a:rPr lang="en-US" sz="1013" b="1">
                <a:solidFill>
                  <a:schemeClr val="accent2"/>
                </a:solidFill>
              </a:rPr>
              <a:t> cần dùng và khối lượng nước (dung môi) cần dùng.</a:t>
            </a:r>
            <a:endParaRPr lang="en-US" sz="1013" b="1"/>
          </a:p>
        </p:txBody>
      </p:sp>
      <p:sp>
        <p:nvSpPr>
          <p:cNvPr id="25612" name="Rectangle 12"/>
          <p:cNvSpPr>
            <a:spLocks noChangeArrowheads="1"/>
          </p:cNvSpPr>
          <p:nvPr/>
        </p:nvSpPr>
        <p:spPr bwMode="auto">
          <a:xfrm>
            <a:off x="1428750" y="3600450"/>
            <a:ext cx="1524776"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a:solidFill>
                  <a:schemeClr val="accent2"/>
                </a:solidFill>
              </a:rPr>
              <a:t>- Sử dụng các công thức :</a:t>
            </a:r>
          </a:p>
        </p:txBody>
      </p:sp>
      <p:sp>
        <p:nvSpPr>
          <p:cNvPr id="25614" name="Text Box 14"/>
          <p:cNvSpPr txBox="1">
            <a:spLocks noChangeArrowheads="1"/>
          </p:cNvSpPr>
          <p:nvPr/>
        </p:nvSpPr>
        <p:spPr bwMode="auto">
          <a:xfrm>
            <a:off x="3943350" y="4393406"/>
            <a:ext cx="188595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t> m</a:t>
            </a:r>
            <a:r>
              <a:rPr lang="en-US" sz="1800" baseline="-25000"/>
              <a:t>dm</a:t>
            </a:r>
            <a:r>
              <a:rPr lang="en-US" sz="1800"/>
              <a:t> = m</a:t>
            </a:r>
            <a:r>
              <a:rPr lang="en-US" sz="1800" baseline="-25000"/>
              <a:t>dd</a:t>
            </a:r>
            <a:r>
              <a:rPr lang="en-US" sz="1800"/>
              <a:t> – m</a:t>
            </a:r>
            <a:r>
              <a:rPr lang="en-US" sz="1800" baseline="-25000"/>
              <a:t>ct</a:t>
            </a:r>
            <a:r>
              <a:rPr lang="en-US" sz="1800"/>
              <a:t> </a:t>
            </a:r>
          </a:p>
        </p:txBody>
      </p:sp>
      <p:grpSp>
        <p:nvGrpSpPr>
          <p:cNvPr id="25617" name="Group 17"/>
          <p:cNvGrpSpPr>
            <a:grpSpLocks/>
          </p:cNvGrpSpPr>
          <p:nvPr/>
        </p:nvGrpSpPr>
        <p:grpSpPr bwMode="auto">
          <a:xfrm>
            <a:off x="3943350" y="3600450"/>
            <a:ext cx="1885950" cy="628650"/>
            <a:chOff x="2304" y="2832"/>
            <a:chExt cx="1584" cy="576"/>
          </a:xfrm>
        </p:grpSpPr>
        <p:graphicFrame>
          <p:nvGraphicFramePr>
            <p:cNvPr id="25615" name="Object 15"/>
            <p:cNvGraphicFramePr>
              <a:graphicFrameLocks noChangeAspect="1"/>
            </p:cNvGraphicFramePr>
            <p:nvPr/>
          </p:nvGraphicFramePr>
          <p:xfrm>
            <a:off x="2557" y="2884"/>
            <a:ext cx="1078" cy="476"/>
          </p:xfrm>
          <a:graphic>
            <a:graphicData uri="http://schemas.openxmlformats.org/presentationml/2006/ole">
              <mc:AlternateContent xmlns:mc="http://schemas.openxmlformats.org/markup-compatibility/2006">
                <mc:Choice xmlns:v="urn:schemas-microsoft-com:vml" Requires="v">
                  <p:oleObj spid="_x0000_s26625" name="Equation" r:id="rId4" imgW="939600" imgH="419040" progId="Equation.DSMT4">
                    <p:embed/>
                  </p:oleObj>
                </mc:Choice>
                <mc:Fallback>
                  <p:oleObj name="Equation" r:id="rId4" imgW="939600" imgH="419040" progId="Equation.DSMT4">
                    <p:embed/>
                    <p:pic>
                      <p:nvPicPr>
                        <p:cNvPr id="25615"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 y="2884"/>
                          <a:ext cx="1078" cy="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6" name="Rectangle 16"/>
            <p:cNvSpPr>
              <a:spLocks noChangeArrowheads="1"/>
            </p:cNvSpPr>
            <p:nvPr/>
          </p:nvSpPr>
          <p:spPr bwMode="auto">
            <a:xfrm>
              <a:off x="2304" y="2832"/>
              <a:ext cx="1584" cy="57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checkerboard(across)">
                                      <p:cBhvr>
                                        <p:cTn id="7" dur="500"/>
                                        <p:tgtEl>
                                          <p:spTgt spid="25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604"/>
                                        </p:tgtEl>
                                        <p:attrNameLst>
                                          <p:attrName>style.visibility</p:attrName>
                                        </p:attrNameLst>
                                      </p:cBhvr>
                                      <p:to>
                                        <p:strVal val="visible"/>
                                      </p:to>
                                    </p:set>
                                    <p:anim calcmode="discrete" valueType="clr">
                                      <p:cBhvr override="childStyle">
                                        <p:cTn id="12"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4"/>
                                        </p:tgtEl>
                                        <p:attrNameLst>
                                          <p:attrName>fillcolor</p:attrName>
                                        </p:attrNameLst>
                                      </p:cBhvr>
                                      <p:tavLst>
                                        <p:tav tm="0">
                                          <p:val>
                                            <p:clrVal>
                                              <a:schemeClr val="accent2"/>
                                            </p:clrVal>
                                          </p:val>
                                        </p:tav>
                                        <p:tav tm="50000">
                                          <p:val>
                                            <p:clrVal>
                                              <a:schemeClr val="hlink"/>
                                            </p:clrVal>
                                          </p:val>
                                        </p:tav>
                                      </p:tavLst>
                                    </p:anim>
                                    <p:set>
                                      <p:cBhvr>
                                        <p:cTn id="14" dur="80"/>
                                        <p:tgtEl>
                                          <p:spTgt spid="2560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610"/>
                                        </p:tgtEl>
                                        <p:attrNameLst>
                                          <p:attrName>style.visibility</p:attrName>
                                        </p:attrNameLst>
                                      </p:cBhvr>
                                      <p:to>
                                        <p:strVal val="visible"/>
                                      </p:to>
                                    </p:set>
                                    <p:animEffect transition="in" filter="checkerboard(across)">
                                      <p:cBhvr>
                                        <p:cTn id="19" dur="500"/>
                                        <p:tgtEl>
                                          <p:spTgt spid="256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5611"/>
                                        </p:tgtEl>
                                        <p:attrNameLst>
                                          <p:attrName>style.visibility</p:attrName>
                                        </p:attrNameLst>
                                      </p:cBhvr>
                                      <p:to>
                                        <p:strVal val="visible"/>
                                      </p:to>
                                    </p:set>
                                    <p:anim calcmode="discrete" valueType="clr">
                                      <p:cBhvr override="childStyle">
                                        <p:cTn id="24" dur="80"/>
                                        <p:tgtEl>
                                          <p:spTgt spid="256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5611"/>
                                        </p:tgtEl>
                                        <p:attrNameLst>
                                          <p:attrName>fillcolor</p:attrName>
                                        </p:attrNameLst>
                                      </p:cBhvr>
                                      <p:tavLst>
                                        <p:tav tm="0">
                                          <p:val>
                                            <p:clrVal>
                                              <a:schemeClr val="accent2"/>
                                            </p:clrVal>
                                          </p:val>
                                        </p:tav>
                                        <p:tav tm="50000">
                                          <p:val>
                                            <p:clrVal>
                                              <a:schemeClr val="hlink"/>
                                            </p:clrVal>
                                          </p:val>
                                        </p:tav>
                                      </p:tavLst>
                                    </p:anim>
                                    <p:set>
                                      <p:cBhvr>
                                        <p:cTn id="26" dur="80"/>
                                        <p:tgtEl>
                                          <p:spTgt spid="2561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5612"/>
                                        </p:tgtEl>
                                        <p:attrNameLst>
                                          <p:attrName>style.visibility</p:attrName>
                                        </p:attrNameLst>
                                      </p:cBhvr>
                                      <p:to>
                                        <p:strVal val="visible"/>
                                      </p:to>
                                    </p:set>
                                    <p:anim calcmode="discrete" valueType="clr">
                                      <p:cBhvr override="childStyle">
                                        <p:cTn id="31" dur="80"/>
                                        <p:tgtEl>
                                          <p:spTgt spid="2561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5612"/>
                                        </p:tgtEl>
                                        <p:attrNameLst>
                                          <p:attrName>fillcolor</p:attrName>
                                        </p:attrNameLst>
                                      </p:cBhvr>
                                      <p:tavLst>
                                        <p:tav tm="0">
                                          <p:val>
                                            <p:clrVal>
                                              <a:schemeClr val="accent2"/>
                                            </p:clrVal>
                                          </p:val>
                                        </p:tav>
                                        <p:tav tm="50000">
                                          <p:val>
                                            <p:clrVal>
                                              <a:schemeClr val="hlink"/>
                                            </p:clrVal>
                                          </p:val>
                                        </p:tav>
                                      </p:tavLst>
                                    </p:anim>
                                    <p:set>
                                      <p:cBhvr>
                                        <p:cTn id="33" dur="80"/>
                                        <p:tgtEl>
                                          <p:spTgt spid="25612"/>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25617"/>
                                        </p:tgtEl>
                                        <p:attrNameLst>
                                          <p:attrName>style.visibility</p:attrName>
                                        </p:attrNameLst>
                                      </p:cBhvr>
                                      <p:to>
                                        <p:strVal val="visible"/>
                                      </p:to>
                                    </p:set>
                                    <p:animEffect transition="in" filter="checkerboard(across)">
                                      <p:cBhvr>
                                        <p:cTn id="38" dur="500"/>
                                        <p:tgtEl>
                                          <p:spTgt spid="256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5614"/>
                                        </p:tgtEl>
                                        <p:attrNameLst>
                                          <p:attrName>style.visibility</p:attrName>
                                        </p:attrNameLst>
                                      </p:cBhvr>
                                      <p:to>
                                        <p:strVal val="visible"/>
                                      </p:to>
                                    </p:set>
                                    <p:animEffect transition="in" filter="checkerboard(across)">
                                      <p:cBhvr>
                                        <p:cTn id="43"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9" grpId="0"/>
      <p:bldP spid="25610" grpId="0"/>
      <p:bldP spid="25611" grpId="0"/>
      <p:bldP spid="25612" grpId="0"/>
      <p:bldP spid="256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5" name="Group 47"/>
          <p:cNvGraphicFramePr>
            <a:graphicFrameLocks noGrp="1"/>
          </p:cNvGraphicFramePr>
          <p:nvPr/>
        </p:nvGraphicFramePr>
        <p:xfrm>
          <a:off x="1485900" y="2857500"/>
          <a:ext cx="6000750" cy="2114550"/>
        </p:xfrm>
        <a:graphic>
          <a:graphicData uri="http://schemas.openxmlformats.org/drawingml/2006/table">
            <a:tbl>
              <a:tblPr/>
              <a:tblGrid>
                <a:gridCol w="3086100">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tblGrid>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80" name="Rectangle 32"/>
          <p:cNvSpPr>
            <a:spLocks noChangeArrowheads="1"/>
          </p:cNvSpPr>
          <p:nvPr/>
        </p:nvSpPr>
        <p:spPr bwMode="auto">
          <a:xfrm>
            <a:off x="1143001" y="-124104"/>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sp>
        <p:nvSpPr>
          <p:cNvPr id="2078" name="Text Box 30"/>
          <p:cNvSpPr txBox="1">
            <a:spLocks noChangeArrowheads="1"/>
          </p:cNvSpPr>
          <p:nvPr/>
        </p:nvSpPr>
        <p:spPr bwMode="auto">
          <a:xfrm>
            <a:off x="1543050" y="3386137"/>
            <a:ext cx="3086100" cy="136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1013" b="1" dirty="0" err="1"/>
              <a:t>Tính</a:t>
            </a:r>
            <a:r>
              <a:rPr lang="en-US" sz="1013" b="1" dirty="0"/>
              <a:t> </a:t>
            </a:r>
            <a:r>
              <a:rPr lang="en-US" sz="1013" b="1" dirty="0" err="1"/>
              <a:t>khối</a:t>
            </a:r>
            <a:r>
              <a:rPr lang="en-US" sz="1013" b="1" dirty="0"/>
              <a:t> </a:t>
            </a:r>
            <a:r>
              <a:rPr lang="en-US" sz="1013" b="1" dirty="0" err="1"/>
              <a:t>lượng</a:t>
            </a:r>
            <a:r>
              <a:rPr lang="en-US" sz="1013" b="1" dirty="0"/>
              <a:t> </a:t>
            </a:r>
            <a:r>
              <a:rPr lang="en-US" sz="1013" b="1" dirty="0" err="1"/>
              <a:t>chất</a:t>
            </a:r>
            <a:r>
              <a:rPr lang="en-US" sz="1013" b="1" dirty="0"/>
              <a:t> tan</a:t>
            </a:r>
          </a:p>
          <a:p>
            <a:pPr>
              <a:spcBef>
                <a:spcPct val="20000"/>
              </a:spcBef>
              <a:buFontTx/>
              <a:buChar char="-"/>
            </a:pPr>
            <a:r>
              <a:rPr lang="en-US" sz="1013" b="1" dirty="0"/>
              <a:t>m </a:t>
            </a:r>
            <a:r>
              <a:rPr lang="en-US" sz="1013" b="1" baseline="-25000" dirty="0" err="1"/>
              <a:t>đường</a:t>
            </a:r>
            <a:r>
              <a:rPr lang="en-US" sz="1013" b="1" dirty="0"/>
              <a:t> = 15.50/100 =7,5 (g)</a:t>
            </a:r>
          </a:p>
          <a:p>
            <a:pPr>
              <a:spcBef>
                <a:spcPct val="20000"/>
              </a:spcBef>
              <a:buFontTx/>
              <a:buChar char="-"/>
            </a:pPr>
            <a:endParaRPr lang="en-US" sz="1013" dirty="0"/>
          </a:p>
          <a:p>
            <a:pPr>
              <a:spcBef>
                <a:spcPct val="20000"/>
              </a:spcBef>
              <a:buFontTx/>
              <a:buChar char="-"/>
            </a:pPr>
            <a:r>
              <a:rPr lang="en-US" sz="1013" b="1" dirty="0" err="1"/>
              <a:t>Tính</a:t>
            </a:r>
            <a:r>
              <a:rPr lang="en-US" sz="1013" b="1" dirty="0"/>
              <a:t> </a:t>
            </a:r>
            <a:r>
              <a:rPr lang="en-US" sz="1013" b="1" dirty="0" err="1"/>
              <a:t>khối</a:t>
            </a:r>
            <a:r>
              <a:rPr lang="en-US" sz="1013" b="1" dirty="0"/>
              <a:t> </a:t>
            </a:r>
            <a:r>
              <a:rPr lang="en-US" sz="1013" b="1" dirty="0" err="1"/>
              <a:t>lượng</a:t>
            </a:r>
            <a:r>
              <a:rPr lang="en-US" sz="1013" b="1" dirty="0"/>
              <a:t> dung </a:t>
            </a:r>
            <a:r>
              <a:rPr lang="en-US" sz="1013" b="1" dirty="0" err="1"/>
              <a:t>môi</a:t>
            </a:r>
            <a:r>
              <a:rPr lang="en-US" sz="1013" b="1" dirty="0"/>
              <a:t> ( </a:t>
            </a:r>
            <a:r>
              <a:rPr lang="en-US" sz="1013" b="1" dirty="0" err="1"/>
              <a:t>nước</a:t>
            </a:r>
            <a:r>
              <a:rPr lang="en-US" sz="1013" b="1" dirty="0"/>
              <a:t>)</a:t>
            </a:r>
          </a:p>
          <a:p>
            <a:pPr>
              <a:spcBef>
                <a:spcPct val="20000"/>
              </a:spcBef>
            </a:pPr>
            <a:r>
              <a:rPr lang="en-US" sz="1500" dirty="0"/>
              <a:t> </a:t>
            </a:r>
            <a:r>
              <a:rPr lang="en-US" sz="1500" dirty="0" err="1"/>
              <a:t>m</a:t>
            </a:r>
            <a:r>
              <a:rPr lang="en-US" sz="1500" baseline="-25000" dirty="0" err="1"/>
              <a:t>dm</a:t>
            </a:r>
            <a:r>
              <a:rPr lang="en-US" sz="1500" dirty="0"/>
              <a:t> = </a:t>
            </a:r>
            <a:r>
              <a:rPr lang="en-US" sz="1500" dirty="0" err="1"/>
              <a:t>m</a:t>
            </a:r>
            <a:r>
              <a:rPr lang="en-US" sz="1500" baseline="-25000" dirty="0" err="1"/>
              <a:t>dd</a:t>
            </a:r>
            <a:r>
              <a:rPr lang="en-US" sz="1500" dirty="0"/>
              <a:t> – </a:t>
            </a:r>
            <a:r>
              <a:rPr lang="en-US" sz="1500" dirty="0" err="1"/>
              <a:t>m</a:t>
            </a:r>
            <a:r>
              <a:rPr lang="en-US" sz="1500" baseline="-25000" dirty="0" err="1"/>
              <a:t>ct</a:t>
            </a:r>
            <a:r>
              <a:rPr lang="en-US" sz="1500" dirty="0"/>
              <a:t> </a:t>
            </a:r>
          </a:p>
          <a:p>
            <a:pPr>
              <a:spcBef>
                <a:spcPct val="20000"/>
              </a:spcBef>
            </a:pPr>
            <a:r>
              <a:rPr lang="en-US" sz="1500" dirty="0"/>
              <a:t>= 50 – 7,5 = 42,5(g)</a:t>
            </a:r>
          </a:p>
        </p:txBody>
      </p:sp>
      <p:sp>
        <p:nvSpPr>
          <p:cNvPr id="2083" name="Rectangle 35"/>
          <p:cNvSpPr>
            <a:spLocks noChangeArrowheads="1"/>
          </p:cNvSpPr>
          <p:nvPr/>
        </p:nvSpPr>
        <p:spPr bwMode="auto">
          <a:xfrm>
            <a:off x="4629150" y="3414713"/>
            <a:ext cx="2857500" cy="71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13" dirty="0">
                <a:latin typeface="Times New Roman" pitchFamily="18" charset="0"/>
              </a:rPr>
              <a:t>  </a:t>
            </a:r>
            <a:r>
              <a:rPr lang="en-US" sz="1013" dirty="0" err="1">
                <a:latin typeface="Times New Roman" pitchFamily="18" charset="0"/>
              </a:rPr>
              <a:t>Cân</a:t>
            </a:r>
            <a:r>
              <a:rPr lang="en-US" sz="1013" dirty="0">
                <a:latin typeface="Times New Roman" pitchFamily="18" charset="0"/>
              </a:rPr>
              <a:t> </a:t>
            </a:r>
            <a:r>
              <a:rPr lang="en-US" sz="1013" dirty="0" err="1">
                <a:latin typeface="Times New Roman" pitchFamily="18" charset="0"/>
              </a:rPr>
              <a:t>lấy</a:t>
            </a:r>
            <a:r>
              <a:rPr lang="en-US" sz="1013" dirty="0">
                <a:latin typeface="Times New Roman" pitchFamily="18" charset="0"/>
              </a:rPr>
              <a:t> 7,5g </a:t>
            </a:r>
            <a:r>
              <a:rPr lang="en-US" sz="1013" dirty="0" err="1">
                <a:latin typeface="Times New Roman" pitchFamily="18" charset="0"/>
              </a:rPr>
              <a:t>đường</a:t>
            </a:r>
            <a:r>
              <a:rPr lang="en-US" sz="1013" dirty="0">
                <a:latin typeface="Times New Roman" pitchFamily="18" charset="0"/>
              </a:rPr>
              <a:t> khan  (</a:t>
            </a:r>
            <a:r>
              <a:rPr lang="en-US" sz="1013" dirty="0" err="1">
                <a:latin typeface="Times New Roman" pitchFamily="18" charset="0"/>
              </a:rPr>
              <a:t>màu</a:t>
            </a:r>
            <a:r>
              <a:rPr lang="en-US" sz="1013" dirty="0">
                <a:latin typeface="Times New Roman" pitchFamily="18" charset="0"/>
              </a:rPr>
              <a:t> </a:t>
            </a:r>
            <a:r>
              <a:rPr lang="en-US" sz="1013" dirty="0" err="1">
                <a:latin typeface="Times New Roman" pitchFamily="18" charset="0"/>
              </a:rPr>
              <a:t>trắng</a:t>
            </a:r>
            <a:r>
              <a:rPr lang="en-US" sz="1013" dirty="0">
                <a:latin typeface="Times New Roman" pitchFamily="18" charset="0"/>
              </a:rPr>
              <a:t>) </a:t>
            </a:r>
            <a:r>
              <a:rPr lang="en-US" sz="1013" dirty="0" err="1">
                <a:latin typeface="Times New Roman" pitchFamily="18" charset="0"/>
              </a:rPr>
              <a:t>cho</a:t>
            </a:r>
            <a:r>
              <a:rPr lang="en-US" sz="1013" dirty="0">
                <a:latin typeface="Times New Roman" pitchFamily="18" charset="0"/>
              </a:rPr>
              <a:t> </a:t>
            </a:r>
            <a:r>
              <a:rPr lang="en-US" sz="1013" dirty="0" err="1">
                <a:latin typeface="Times New Roman" pitchFamily="18" charset="0"/>
              </a:rPr>
              <a:t>vào</a:t>
            </a:r>
            <a:r>
              <a:rPr lang="en-US" sz="1013" dirty="0">
                <a:latin typeface="Times New Roman" pitchFamily="18" charset="0"/>
              </a:rPr>
              <a:t> </a:t>
            </a:r>
            <a:r>
              <a:rPr lang="en-US" sz="1013" dirty="0" err="1">
                <a:latin typeface="Times New Roman" pitchFamily="18" charset="0"/>
              </a:rPr>
              <a:t>cốc</a:t>
            </a:r>
            <a:r>
              <a:rPr lang="en-US" sz="1013" dirty="0">
                <a:latin typeface="Times New Roman" pitchFamily="18" charset="0"/>
              </a:rPr>
              <a:t> </a:t>
            </a:r>
            <a:r>
              <a:rPr lang="en-US" sz="1013" dirty="0" err="1">
                <a:latin typeface="Times New Roman" pitchFamily="18" charset="0"/>
              </a:rPr>
              <a:t>có</a:t>
            </a:r>
            <a:r>
              <a:rPr lang="en-US" sz="1013" dirty="0">
                <a:latin typeface="Times New Roman" pitchFamily="18" charset="0"/>
              </a:rPr>
              <a:t> dung </a:t>
            </a:r>
            <a:r>
              <a:rPr lang="en-US" sz="1013" dirty="0" err="1">
                <a:latin typeface="Times New Roman" pitchFamily="18" charset="0"/>
              </a:rPr>
              <a:t>tích</a:t>
            </a:r>
            <a:r>
              <a:rPr lang="en-US" sz="1013" dirty="0">
                <a:latin typeface="Times New Roman" pitchFamily="18" charset="0"/>
              </a:rPr>
              <a:t> 100ml. </a:t>
            </a:r>
            <a:r>
              <a:rPr lang="en-US" sz="1013" dirty="0" err="1">
                <a:latin typeface="Times New Roman" pitchFamily="18" charset="0"/>
              </a:rPr>
              <a:t>Cân</a:t>
            </a:r>
            <a:r>
              <a:rPr lang="en-US" sz="1013" dirty="0">
                <a:latin typeface="Times New Roman" pitchFamily="18" charset="0"/>
              </a:rPr>
              <a:t> </a:t>
            </a:r>
            <a:r>
              <a:rPr lang="en-US" sz="1013" dirty="0" err="1">
                <a:latin typeface="Times New Roman" pitchFamily="18" charset="0"/>
              </a:rPr>
              <a:t>lấy</a:t>
            </a:r>
            <a:r>
              <a:rPr lang="en-US" sz="1013" dirty="0">
                <a:latin typeface="Times New Roman" pitchFamily="18" charset="0"/>
              </a:rPr>
              <a:t> 42,5g ( </a:t>
            </a:r>
            <a:r>
              <a:rPr lang="en-US" sz="1013" dirty="0" err="1">
                <a:latin typeface="Times New Roman" pitchFamily="18" charset="0"/>
              </a:rPr>
              <a:t>hoặc</a:t>
            </a:r>
            <a:r>
              <a:rPr lang="en-US" sz="1013" dirty="0">
                <a:latin typeface="Times New Roman" pitchFamily="18" charset="0"/>
              </a:rPr>
              <a:t> </a:t>
            </a:r>
            <a:r>
              <a:rPr lang="en-US" sz="1013" dirty="0" err="1">
                <a:latin typeface="Times New Roman" pitchFamily="18" charset="0"/>
              </a:rPr>
              <a:t>đong</a:t>
            </a:r>
            <a:r>
              <a:rPr lang="en-US" sz="1013" dirty="0">
                <a:latin typeface="Times New Roman" pitchFamily="18" charset="0"/>
              </a:rPr>
              <a:t> 42,5 ml) </a:t>
            </a:r>
            <a:r>
              <a:rPr lang="en-US" sz="1013" dirty="0" err="1">
                <a:latin typeface="Times New Roman" pitchFamily="18" charset="0"/>
              </a:rPr>
              <a:t>nước</a:t>
            </a:r>
            <a:r>
              <a:rPr lang="en-US" sz="1013" dirty="0">
                <a:latin typeface="Times New Roman" pitchFamily="18" charset="0"/>
              </a:rPr>
              <a:t> </a:t>
            </a:r>
            <a:r>
              <a:rPr lang="en-US" sz="1013" dirty="0" err="1">
                <a:latin typeface="Times New Roman" pitchFamily="18" charset="0"/>
              </a:rPr>
              <a:t>cất</a:t>
            </a:r>
            <a:r>
              <a:rPr lang="en-US" sz="1013" dirty="0">
                <a:latin typeface="Times New Roman" pitchFamily="18" charset="0"/>
              </a:rPr>
              <a:t>, </a:t>
            </a:r>
            <a:r>
              <a:rPr lang="en-US" sz="1013" dirty="0" err="1">
                <a:latin typeface="Times New Roman" pitchFamily="18" charset="0"/>
              </a:rPr>
              <a:t>rối</a:t>
            </a:r>
            <a:r>
              <a:rPr lang="en-US" sz="1013" dirty="0">
                <a:latin typeface="Times New Roman" pitchFamily="18" charset="0"/>
              </a:rPr>
              <a:t> </a:t>
            </a:r>
            <a:r>
              <a:rPr lang="en-US" sz="1013" dirty="0" err="1">
                <a:latin typeface="Times New Roman" pitchFamily="18" charset="0"/>
              </a:rPr>
              <a:t>đổ</a:t>
            </a:r>
            <a:r>
              <a:rPr lang="en-US" sz="1013" dirty="0">
                <a:latin typeface="Times New Roman" pitchFamily="18" charset="0"/>
              </a:rPr>
              <a:t> </a:t>
            </a:r>
            <a:r>
              <a:rPr lang="en-US" sz="1013" dirty="0" err="1">
                <a:latin typeface="Times New Roman" pitchFamily="18" charset="0"/>
              </a:rPr>
              <a:t>dần</a:t>
            </a:r>
            <a:r>
              <a:rPr lang="en-US" sz="1013" dirty="0">
                <a:latin typeface="Times New Roman" pitchFamily="18" charset="0"/>
              </a:rPr>
              <a:t> </a:t>
            </a:r>
            <a:r>
              <a:rPr lang="en-US" sz="1013" dirty="0" err="1">
                <a:latin typeface="Times New Roman" pitchFamily="18" charset="0"/>
              </a:rPr>
              <a:t>dần</a:t>
            </a:r>
            <a:r>
              <a:rPr lang="en-US" sz="1013" dirty="0">
                <a:latin typeface="Times New Roman" pitchFamily="18" charset="0"/>
              </a:rPr>
              <a:t> </a:t>
            </a:r>
            <a:r>
              <a:rPr lang="en-US" sz="1013" dirty="0" err="1">
                <a:latin typeface="Times New Roman" pitchFamily="18" charset="0"/>
              </a:rPr>
              <a:t>vào</a:t>
            </a:r>
            <a:r>
              <a:rPr lang="en-US" sz="1013" dirty="0">
                <a:latin typeface="Times New Roman" pitchFamily="18" charset="0"/>
              </a:rPr>
              <a:t> </a:t>
            </a:r>
            <a:r>
              <a:rPr lang="en-US" sz="1013" dirty="0" err="1">
                <a:latin typeface="Times New Roman" pitchFamily="18" charset="0"/>
              </a:rPr>
              <a:t>cốc</a:t>
            </a:r>
            <a:r>
              <a:rPr lang="en-US" sz="1013" dirty="0">
                <a:latin typeface="Times New Roman" pitchFamily="18" charset="0"/>
              </a:rPr>
              <a:t> </a:t>
            </a:r>
            <a:r>
              <a:rPr lang="en-US" sz="1013" dirty="0" err="1">
                <a:latin typeface="Times New Roman" pitchFamily="18" charset="0"/>
              </a:rPr>
              <a:t>và</a:t>
            </a:r>
            <a:r>
              <a:rPr lang="en-US" sz="1013" dirty="0">
                <a:latin typeface="Times New Roman" pitchFamily="18" charset="0"/>
              </a:rPr>
              <a:t> </a:t>
            </a:r>
            <a:r>
              <a:rPr lang="en-US" sz="1013" dirty="0" err="1">
                <a:latin typeface="Times New Roman" pitchFamily="18" charset="0"/>
              </a:rPr>
              <a:t>khuấy</a:t>
            </a:r>
            <a:r>
              <a:rPr lang="en-US" sz="1013" dirty="0">
                <a:latin typeface="Times New Roman" pitchFamily="18" charset="0"/>
              </a:rPr>
              <a:t> </a:t>
            </a:r>
            <a:r>
              <a:rPr lang="en-US" sz="1013" dirty="0" err="1">
                <a:latin typeface="Times New Roman" pitchFamily="18" charset="0"/>
              </a:rPr>
              <a:t>nhẹ</a:t>
            </a:r>
            <a:r>
              <a:rPr lang="en-US" sz="1013" dirty="0">
                <a:latin typeface="Times New Roman" pitchFamily="18" charset="0"/>
              </a:rPr>
              <a:t>. </a:t>
            </a:r>
            <a:r>
              <a:rPr lang="en-US" sz="1013" dirty="0" err="1">
                <a:latin typeface="Times New Roman" pitchFamily="18" charset="0"/>
              </a:rPr>
              <a:t>Được</a:t>
            </a:r>
            <a:r>
              <a:rPr lang="en-US" sz="1013" dirty="0">
                <a:latin typeface="Times New Roman" pitchFamily="18" charset="0"/>
              </a:rPr>
              <a:t> 50 g dung </a:t>
            </a:r>
            <a:r>
              <a:rPr lang="en-US" sz="1013" dirty="0" err="1">
                <a:latin typeface="Times New Roman" pitchFamily="18" charset="0"/>
              </a:rPr>
              <a:t>dịch</a:t>
            </a:r>
            <a:r>
              <a:rPr lang="en-US" sz="1013" dirty="0">
                <a:latin typeface="Times New Roman" pitchFamily="18" charset="0"/>
              </a:rPr>
              <a:t> </a:t>
            </a:r>
            <a:r>
              <a:rPr lang="en-US" sz="1013" dirty="0" err="1">
                <a:latin typeface="Times New Roman" pitchFamily="18" charset="0"/>
              </a:rPr>
              <a:t>đường</a:t>
            </a:r>
            <a:r>
              <a:rPr lang="en-US" sz="1013" dirty="0">
                <a:latin typeface="Times New Roman" pitchFamily="18" charset="0"/>
              </a:rPr>
              <a:t> 15%</a:t>
            </a:r>
          </a:p>
        </p:txBody>
      </p:sp>
      <p:sp>
        <p:nvSpPr>
          <p:cNvPr id="2084" name="Rectangle 36"/>
          <p:cNvSpPr>
            <a:spLocks noChangeArrowheads="1"/>
          </p:cNvSpPr>
          <p:nvPr/>
        </p:nvSpPr>
        <p:spPr bwMode="auto">
          <a:xfrm>
            <a:off x="5372101" y="2914650"/>
            <a:ext cx="889987"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013" b="1" dirty="0" err="1"/>
              <a:t>Cách</a:t>
            </a:r>
            <a:r>
              <a:rPr lang="en-US" sz="1013" b="1" dirty="0"/>
              <a:t> </a:t>
            </a:r>
            <a:r>
              <a:rPr lang="en-US" sz="1013" b="1" dirty="0" err="1"/>
              <a:t>pha</a:t>
            </a:r>
            <a:r>
              <a:rPr lang="en-US" sz="1013" b="1" dirty="0"/>
              <a:t> </a:t>
            </a:r>
            <a:r>
              <a:rPr lang="en-US" sz="1013" b="1" dirty="0" err="1"/>
              <a:t>chế</a:t>
            </a:r>
            <a:endParaRPr lang="en-US" sz="1013" b="1" dirty="0"/>
          </a:p>
        </p:txBody>
      </p:sp>
      <p:sp>
        <p:nvSpPr>
          <p:cNvPr id="2085" name="Rectangle 37"/>
          <p:cNvSpPr>
            <a:spLocks noChangeArrowheads="1"/>
          </p:cNvSpPr>
          <p:nvPr/>
        </p:nvSpPr>
        <p:spPr bwMode="auto">
          <a:xfrm>
            <a:off x="2114550" y="2925366"/>
            <a:ext cx="108585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013" b="1" dirty="0" err="1"/>
              <a:t>Tính</a:t>
            </a:r>
            <a:r>
              <a:rPr lang="en-US" sz="1013" b="1" dirty="0"/>
              <a:t> </a:t>
            </a:r>
            <a:r>
              <a:rPr lang="en-US" sz="1013" b="1" dirty="0" err="1"/>
              <a:t>toán</a:t>
            </a:r>
            <a:r>
              <a:rPr lang="en-US" sz="1013" b="1" dirty="0"/>
              <a:t>:</a:t>
            </a:r>
          </a:p>
        </p:txBody>
      </p:sp>
      <p:sp>
        <p:nvSpPr>
          <p:cNvPr id="2087" name="Rectangle 39"/>
          <p:cNvSpPr>
            <a:spLocks noChangeArrowheads="1"/>
          </p:cNvSpPr>
          <p:nvPr/>
        </p:nvSpPr>
        <p:spPr bwMode="auto">
          <a:xfrm>
            <a:off x="1143001" y="235835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sp>
        <p:nvSpPr>
          <p:cNvPr id="2093" name="Rectangle 45"/>
          <p:cNvSpPr>
            <a:spLocks noChangeArrowheads="1"/>
          </p:cNvSpPr>
          <p:nvPr/>
        </p:nvSpPr>
        <p:spPr bwMode="auto">
          <a:xfrm>
            <a:off x="1371600" y="177166"/>
            <a:ext cx="6000750" cy="248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57175" indent="-257175">
              <a:buAutoNum type="arabicParenR"/>
            </a:pPr>
            <a:r>
              <a:rPr lang="en-US" sz="1013" b="1" dirty="0">
                <a:solidFill>
                  <a:schemeClr val="accent2"/>
                </a:solidFill>
              </a:rPr>
              <a:t>50 gam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đường</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15%.</a:t>
            </a:r>
          </a:p>
        </p:txBody>
      </p:sp>
      <p:sp>
        <p:nvSpPr>
          <p:cNvPr id="17" name="Text Box 10"/>
          <p:cNvSpPr txBox="1">
            <a:spLocks noChangeArrowheads="1"/>
          </p:cNvSpPr>
          <p:nvPr/>
        </p:nvSpPr>
        <p:spPr bwMode="auto">
          <a:xfrm>
            <a:off x="1314450" y="571500"/>
            <a:ext cx="6300788" cy="40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t>  </a:t>
            </a:r>
            <a:r>
              <a:rPr lang="en-US" sz="1013" b="1" dirty="0" err="1"/>
              <a:t>Để</a:t>
            </a:r>
            <a:r>
              <a:rPr lang="en-US" sz="1013" b="1" dirty="0"/>
              <a:t> </a:t>
            </a:r>
            <a:r>
              <a:rPr lang="en-US" sz="1013" b="1" dirty="0" err="1"/>
              <a:t>pha</a:t>
            </a:r>
            <a:r>
              <a:rPr lang="en-US" sz="1013" b="1" dirty="0"/>
              <a:t> </a:t>
            </a:r>
            <a:r>
              <a:rPr lang="en-US" sz="1013" b="1" dirty="0" err="1"/>
              <a:t>chế</a:t>
            </a:r>
            <a:r>
              <a:rPr lang="en-US" sz="1013" b="1" dirty="0"/>
              <a:t> dung </a:t>
            </a:r>
            <a:r>
              <a:rPr lang="en-US" sz="1013" b="1" dirty="0" err="1"/>
              <a:t>dịch</a:t>
            </a:r>
            <a:r>
              <a:rPr lang="en-US" sz="1013" b="1" dirty="0"/>
              <a:t> </a:t>
            </a:r>
            <a:r>
              <a:rPr lang="en-US" sz="1013" b="1" dirty="0" err="1"/>
              <a:t>theo</a:t>
            </a:r>
            <a:r>
              <a:rPr lang="en-US" sz="1013" b="1" dirty="0"/>
              <a:t> </a:t>
            </a:r>
            <a:r>
              <a:rPr lang="en-US" sz="1013" b="1" dirty="0" err="1"/>
              <a:t>yêu</a:t>
            </a:r>
            <a:r>
              <a:rPr lang="en-US" sz="1013" b="1" dirty="0"/>
              <a:t> </a:t>
            </a:r>
            <a:r>
              <a:rPr lang="en-US" sz="1013" b="1" dirty="0" err="1"/>
              <a:t>cầu</a:t>
            </a:r>
            <a:r>
              <a:rPr lang="en-US" sz="1013" b="1" dirty="0"/>
              <a:t> </a:t>
            </a:r>
            <a:r>
              <a:rPr lang="en-US" sz="1013" b="1" dirty="0" err="1"/>
              <a:t>trên</a:t>
            </a:r>
            <a:r>
              <a:rPr lang="en-US" sz="1013" b="1" dirty="0"/>
              <a:t> ta </a:t>
            </a:r>
            <a:r>
              <a:rPr lang="en-US" sz="1013" b="1" dirty="0" err="1"/>
              <a:t>phải</a:t>
            </a:r>
            <a:r>
              <a:rPr lang="en-US" sz="1013" b="1" dirty="0"/>
              <a:t> </a:t>
            </a:r>
            <a:r>
              <a:rPr lang="en-US" sz="1013" b="1" dirty="0" err="1"/>
              <a:t>tính</a:t>
            </a:r>
            <a:r>
              <a:rPr lang="en-US" sz="1013" b="1" dirty="0"/>
              <a:t> </a:t>
            </a:r>
            <a:r>
              <a:rPr lang="en-US" sz="1013" b="1" dirty="0" err="1"/>
              <a:t>toán</a:t>
            </a:r>
            <a:r>
              <a:rPr lang="en-US" sz="1013" b="1" dirty="0"/>
              <a:t> </a:t>
            </a:r>
            <a:r>
              <a:rPr lang="en-US" sz="1013" b="1" dirty="0" err="1"/>
              <a:t>những</a:t>
            </a:r>
            <a:r>
              <a:rPr lang="en-US" sz="1013" b="1" dirty="0"/>
              <a:t> </a:t>
            </a:r>
            <a:r>
              <a:rPr lang="en-US" sz="1013" b="1" dirty="0" err="1"/>
              <a:t>đại</a:t>
            </a:r>
            <a:r>
              <a:rPr lang="en-US" sz="1013" b="1" dirty="0"/>
              <a:t> </a:t>
            </a:r>
            <a:r>
              <a:rPr lang="en-US" sz="1013" b="1" dirty="0" err="1"/>
              <a:t>lượng</a:t>
            </a:r>
            <a:r>
              <a:rPr lang="en-US" sz="1013" b="1" dirty="0"/>
              <a:t> </a:t>
            </a:r>
            <a:r>
              <a:rPr lang="en-US" sz="1013" b="1" dirty="0" err="1"/>
              <a:t>nào</a:t>
            </a:r>
            <a:r>
              <a:rPr lang="en-US" sz="1013" b="1" dirty="0"/>
              <a:t> ? </a:t>
            </a:r>
            <a:r>
              <a:rPr lang="en-US" sz="1013" b="1" dirty="0" err="1"/>
              <a:t>sử</a:t>
            </a:r>
            <a:r>
              <a:rPr lang="en-US" sz="1013" b="1" dirty="0"/>
              <a:t> </a:t>
            </a:r>
            <a:r>
              <a:rPr lang="en-US" sz="1013" b="1" dirty="0" err="1"/>
              <a:t>dụng</a:t>
            </a:r>
            <a:r>
              <a:rPr lang="en-US" sz="1013" b="1" dirty="0"/>
              <a:t> </a:t>
            </a:r>
            <a:r>
              <a:rPr lang="en-US" sz="1013" b="1" dirty="0" err="1"/>
              <a:t>những</a:t>
            </a:r>
            <a:r>
              <a:rPr lang="en-US" sz="1013" b="1" dirty="0"/>
              <a:t> </a:t>
            </a:r>
            <a:r>
              <a:rPr lang="en-US" sz="1013" b="1" dirty="0" err="1"/>
              <a:t>công</a:t>
            </a:r>
            <a:r>
              <a:rPr lang="en-US" sz="1013" b="1" dirty="0"/>
              <a:t> </a:t>
            </a:r>
            <a:r>
              <a:rPr lang="en-US" sz="1013" b="1" dirty="0" err="1"/>
              <a:t>thức</a:t>
            </a:r>
            <a:r>
              <a:rPr lang="en-US" sz="1013" b="1" dirty="0"/>
              <a:t> </a:t>
            </a:r>
            <a:r>
              <a:rPr lang="en-US" sz="1013" b="1" dirty="0" err="1"/>
              <a:t>tính</a:t>
            </a:r>
            <a:r>
              <a:rPr lang="en-US" sz="1013" b="1" dirty="0"/>
              <a:t> </a:t>
            </a:r>
            <a:r>
              <a:rPr lang="en-US" sz="1013" b="1" dirty="0" err="1"/>
              <a:t>toán</a:t>
            </a:r>
            <a:r>
              <a:rPr lang="en-US" sz="1013" b="1" dirty="0"/>
              <a:t> </a:t>
            </a:r>
            <a:r>
              <a:rPr lang="en-US" sz="1013" b="1" dirty="0" err="1"/>
              <a:t>nào</a:t>
            </a:r>
            <a:r>
              <a:rPr lang="en-US" sz="1013" b="1" dirty="0"/>
              <a:t>?</a:t>
            </a:r>
          </a:p>
        </p:txBody>
      </p:sp>
      <p:grpSp>
        <p:nvGrpSpPr>
          <p:cNvPr id="18" name="Group 17"/>
          <p:cNvGrpSpPr>
            <a:grpSpLocks/>
          </p:cNvGrpSpPr>
          <p:nvPr/>
        </p:nvGrpSpPr>
        <p:grpSpPr bwMode="auto">
          <a:xfrm>
            <a:off x="1771650" y="2049511"/>
            <a:ext cx="1885950" cy="628650"/>
            <a:chOff x="2388" y="2880"/>
            <a:chExt cx="1584" cy="576"/>
          </a:xfrm>
        </p:grpSpPr>
        <p:graphicFrame>
          <p:nvGraphicFramePr>
            <p:cNvPr id="19" name="Object 15"/>
            <p:cNvGraphicFramePr>
              <a:graphicFrameLocks noChangeAspect="1"/>
            </p:cNvGraphicFramePr>
            <p:nvPr/>
          </p:nvGraphicFramePr>
          <p:xfrm>
            <a:off x="2557" y="2884"/>
            <a:ext cx="1078" cy="476"/>
          </p:xfrm>
          <a:graphic>
            <a:graphicData uri="http://schemas.openxmlformats.org/presentationml/2006/ole">
              <mc:AlternateContent xmlns:mc="http://schemas.openxmlformats.org/markup-compatibility/2006">
                <mc:Choice xmlns:v="urn:schemas-microsoft-com:vml" Requires="v">
                  <p:oleObj spid="_x0000_s32769" name="Equation" r:id="rId4" imgW="939600" imgH="419040" progId="Equation.DSMT4">
                    <p:embed/>
                  </p:oleObj>
                </mc:Choice>
                <mc:Fallback>
                  <p:oleObj name="Equation" r:id="rId4" imgW="939600" imgH="419040" progId="Equation.DSMT4">
                    <p:embed/>
                    <p:pic>
                      <p:nvPicPr>
                        <p:cNvPr id="19"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 y="2884"/>
                          <a:ext cx="1078" cy="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p:cNvSpPr>
              <a:spLocks noChangeArrowheads="1"/>
            </p:cNvSpPr>
            <p:nvPr/>
          </p:nvSpPr>
          <p:spPr bwMode="auto">
            <a:xfrm>
              <a:off x="2388" y="2880"/>
              <a:ext cx="1584" cy="57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grpSp>
      <p:sp>
        <p:nvSpPr>
          <p:cNvPr id="21" name="Text Box 11"/>
          <p:cNvSpPr txBox="1">
            <a:spLocks noChangeArrowheads="1"/>
          </p:cNvSpPr>
          <p:nvPr/>
        </p:nvSpPr>
        <p:spPr bwMode="auto">
          <a:xfrm>
            <a:off x="1428750" y="1085850"/>
            <a:ext cx="61722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solidFill>
                  <a:schemeClr val="accent2"/>
                </a:solidFill>
              </a:rPr>
              <a:t>- Ta </a:t>
            </a:r>
            <a:r>
              <a:rPr lang="en-US" sz="1013" b="1" dirty="0" err="1">
                <a:solidFill>
                  <a:schemeClr val="accent2"/>
                </a:solidFill>
              </a:rPr>
              <a:t>phải</a:t>
            </a:r>
            <a:r>
              <a:rPr lang="en-US" sz="1013" b="1" dirty="0">
                <a:solidFill>
                  <a:schemeClr val="accent2"/>
                </a:solidFill>
              </a:rPr>
              <a:t> </a:t>
            </a:r>
            <a:r>
              <a:rPr lang="en-US" sz="1013" b="1" dirty="0" err="1">
                <a:solidFill>
                  <a:schemeClr val="accent2"/>
                </a:solidFill>
              </a:rPr>
              <a:t>tính</a:t>
            </a:r>
            <a:r>
              <a:rPr lang="en-US" sz="1013" b="1" dirty="0">
                <a:solidFill>
                  <a:schemeClr val="accent2"/>
                </a:solidFill>
              </a:rPr>
              <a:t> </a:t>
            </a:r>
            <a:r>
              <a:rPr lang="en-US" sz="1013" b="1" dirty="0" err="1">
                <a:solidFill>
                  <a:schemeClr val="accent2"/>
                </a:solidFill>
              </a:rPr>
              <a:t>khối</a:t>
            </a:r>
            <a:r>
              <a:rPr lang="en-US" sz="1013" b="1" dirty="0">
                <a:solidFill>
                  <a:schemeClr val="accent2"/>
                </a:solidFill>
              </a:rPr>
              <a:t> </a:t>
            </a:r>
            <a:r>
              <a:rPr lang="en-US" sz="1013" b="1" dirty="0" err="1">
                <a:solidFill>
                  <a:schemeClr val="accent2"/>
                </a:solidFill>
              </a:rPr>
              <a:t>lượng</a:t>
            </a:r>
            <a:r>
              <a:rPr lang="en-US" sz="1013" b="1" dirty="0">
                <a:solidFill>
                  <a:schemeClr val="accent2"/>
                </a:solidFill>
              </a:rPr>
              <a:t> </a:t>
            </a:r>
            <a:r>
              <a:rPr lang="en-US" sz="1013" b="1" dirty="0" err="1">
                <a:solidFill>
                  <a:schemeClr val="accent2"/>
                </a:solidFill>
              </a:rPr>
              <a:t>chất</a:t>
            </a:r>
            <a:r>
              <a:rPr lang="en-US" sz="1013" b="1" dirty="0">
                <a:solidFill>
                  <a:schemeClr val="accent2"/>
                </a:solidFill>
              </a:rPr>
              <a:t> tan : </a:t>
            </a:r>
            <a:r>
              <a:rPr lang="en-US" sz="1013" b="1" dirty="0" err="1">
                <a:solidFill>
                  <a:schemeClr val="accent2"/>
                </a:solidFill>
              </a:rPr>
              <a:t>Đường</a:t>
            </a:r>
            <a:r>
              <a:rPr lang="en-US" sz="1013" b="1" dirty="0">
                <a:solidFill>
                  <a:schemeClr val="accent2"/>
                </a:solidFill>
              </a:rPr>
              <a:t> </a:t>
            </a:r>
            <a:r>
              <a:rPr lang="en-US" sz="1013" b="1" dirty="0" err="1">
                <a:solidFill>
                  <a:schemeClr val="accent2"/>
                </a:solidFill>
              </a:rPr>
              <a:t>cần</a:t>
            </a:r>
            <a:r>
              <a:rPr lang="en-US" sz="1013" b="1" dirty="0">
                <a:solidFill>
                  <a:schemeClr val="accent2"/>
                </a:solidFill>
              </a:rPr>
              <a:t> </a:t>
            </a:r>
            <a:r>
              <a:rPr lang="en-US" sz="1013" b="1" dirty="0" err="1">
                <a:solidFill>
                  <a:schemeClr val="accent2"/>
                </a:solidFill>
              </a:rPr>
              <a:t>dùng</a:t>
            </a:r>
            <a:r>
              <a:rPr lang="en-US" sz="1013" b="1" dirty="0">
                <a:solidFill>
                  <a:schemeClr val="accent2"/>
                </a:solidFill>
              </a:rPr>
              <a:t> </a:t>
            </a:r>
            <a:r>
              <a:rPr lang="en-US" sz="1013" b="1" dirty="0" err="1">
                <a:solidFill>
                  <a:schemeClr val="accent2"/>
                </a:solidFill>
              </a:rPr>
              <a:t>và</a:t>
            </a:r>
            <a:r>
              <a:rPr lang="en-US" sz="1013" b="1" dirty="0">
                <a:solidFill>
                  <a:schemeClr val="accent2"/>
                </a:solidFill>
              </a:rPr>
              <a:t> </a:t>
            </a:r>
            <a:r>
              <a:rPr lang="en-US" sz="1013" b="1" dirty="0" err="1">
                <a:solidFill>
                  <a:schemeClr val="accent2"/>
                </a:solidFill>
              </a:rPr>
              <a:t>khối</a:t>
            </a:r>
            <a:r>
              <a:rPr lang="en-US" sz="1013" b="1" dirty="0">
                <a:solidFill>
                  <a:schemeClr val="accent2"/>
                </a:solidFill>
              </a:rPr>
              <a:t> </a:t>
            </a:r>
            <a:r>
              <a:rPr lang="en-US" sz="1013" b="1" dirty="0" err="1">
                <a:solidFill>
                  <a:schemeClr val="accent2"/>
                </a:solidFill>
              </a:rPr>
              <a:t>lượng</a:t>
            </a:r>
            <a:r>
              <a:rPr lang="en-US" sz="1013" b="1" dirty="0">
                <a:solidFill>
                  <a:schemeClr val="accent2"/>
                </a:solidFill>
              </a:rPr>
              <a:t> </a:t>
            </a:r>
            <a:r>
              <a:rPr lang="en-US" sz="1013" b="1" dirty="0" err="1">
                <a:solidFill>
                  <a:schemeClr val="accent2"/>
                </a:solidFill>
              </a:rPr>
              <a:t>nước</a:t>
            </a:r>
            <a:r>
              <a:rPr lang="en-US" sz="1013" b="1" dirty="0">
                <a:solidFill>
                  <a:schemeClr val="accent2"/>
                </a:solidFill>
              </a:rPr>
              <a:t> (dung </a:t>
            </a:r>
            <a:r>
              <a:rPr lang="en-US" sz="1013" b="1" dirty="0" err="1">
                <a:solidFill>
                  <a:schemeClr val="accent2"/>
                </a:solidFill>
              </a:rPr>
              <a:t>môi</a:t>
            </a:r>
            <a:r>
              <a:rPr lang="en-US" sz="1013" b="1" dirty="0">
                <a:solidFill>
                  <a:schemeClr val="accent2"/>
                </a:solidFill>
              </a:rPr>
              <a:t>) </a:t>
            </a:r>
            <a:r>
              <a:rPr lang="en-US" sz="1013" b="1" dirty="0" err="1">
                <a:solidFill>
                  <a:schemeClr val="accent2"/>
                </a:solidFill>
              </a:rPr>
              <a:t>cần</a:t>
            </a:r>
            <a:r>
              <a:rPr lang="en-US" sz="1013" b="1" dirty="0">
                <a:solidFill>
                  <a:schemeClr val="accent2"/>
                </a:solidFill>
              </a:rPr>
              <a:t> </a:t>
            </a:r>
            <a:r>
              <a:rPr lang="en-US" sz="1013" b="1" dirty="0" err="1">
                <a:solidFill>
                  <a:schemeClr val="accent2"/>
                </a:solidFill>
              </a:rPr>
              <a:t>dùng</a:t>
            </a:r>
            <a:r>
              <a:rPr lang="en-US" sz="1013" b="1" dirty="0">
                <a:solidFill>
                  <a:schemeClr val="accent2"/>
                </a:solidFill>
              </a:rPr>
              <a:t>.</a:t>
            </a:r>
            <a:endParaRPr lang="en-US" sz="1013" b="1" dirty="0"/>
          </a:p>
        </p:txBody>
      </p:sp>
      <p:sp>
        <p:nvSpPr>
          <p:cNvPr id="22" name="Rectangle 12"/>
          <p:cNvSpPr>
            <a:spLocks noChangeArrowheads="1"/>
          </p:cNvSpPr>
          <p:nvPr/>
        </p:nvSpPr>
        <p:spPr bwMode="auto">
          <a:xfrm>
            <a:off x="1671638" y="1610916"/>
            <a:ext cx="1523174"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dirty="0">
                <a:solidFill>
                  <a:schemeClr val="accent2"/>
                </a:solidFill>
              </a:rPr>
              <a:t>- </a:t>
            </a:r>
            <a:r>
              <a:rPr lang="en-US" sz="1013" b="1" dirty="0" err="1">
                <a:solidFill>
                  <a:schemeClr val="accent2"/>
                </a:solidFill>
              </a:rPr>
              <a:t>Sử</a:t>
            </a:r>
            <a:r>
              <a:rPr lang="en-US" sz="1013" b="1" dirty="0">
                <a:solidFill>
                  <a:schemeClr val="accent2"/>
                </a:solidFill>
              </a:rPr>
              <a:t> </a:t>
            </a:r>
            <a:r>
              <a:rPr lang="en-US" sz="1013" b="1" dirty="0" err="1">
                <a:solidFill>
                  <a:schemeClr val="accent2"/>
                </a:solidFill>
              </a:rPr>
              <a:t>dụng</a:t>
            </a:r>
            <a:r>
              <a:rPr lang="en-US" sz="1013" b="1" dirty="0">
                <a:solidFill>
                  <a:schemeClr val="accent2"/>
                </a:solidFill>
              </a:rPr>
              <a:t> </a:t>
            </a:r>
            <a:r>
              <a:rPr lang="en-US" sz="1013" b="1" dirty="0" err="1">
                <a:solidFill>
                  <a:schemeClr val="accent2"/>
                </a:solidFill>
              </a:rPr>
              <a:t>các</a:t>
            </a:r>
            <a:r>
              <a:rPr lang="en-US" sz="1013" b="1" dirty="0">
                <a:solidFill>
                  <a:schemeClr val="accent2"/>
                </a:solidFill>
              </a:rPr>
              <a:t> </a:t>
            </a:r>
            <a:r>
              <a:rPr lang="en-US" sz="1013" b="1" dirty="0" err="1">
                <a:solidFill>
                  <a:schemeClr val="accent2"/>
                </a:solidFill>
              </a:rPr>
              <a:t>công</a:t>
            </a:r>
            <a:r>
              <a:rPr lang="en-US" sz="1013" b="1" dirty="0">
                <a:solidFill>
                  <a:schemeClr val="accent2"/>
                </a:solidFill>
              </a:rPr>
              <a:t> </a:t>
            </a:r>
            <a:r>
              <a:rPr lang="en-US" sz="1013" b="1" dirty="0" err="1">
                <a:solidFill>
                  <a:schemeClr val="accent2"/>
                </a:solidFill>
              </a:rPr>
              <a:t>thức</a:t>
            </a:r>
            <a:r>
              <a:rPr lang="en-US" sz="1013" b="1" dirty="0">
                <a:solidFill>
                  <a:schemeClr val="accent2"/>
                </a:solidFill>
              </a:rPr>
              <a:t> :</a:t>
            </a:r>
          </a:p>
        </p:txBody>
      </p:sp>
      <p:sp>
        <p:nvSpPr>
          <p:cNvPr id="23" name="Text Box 14"/>
          <p:cNvSpPr txBox="1">
            <a:spLocks noChangeArrowheads="1"/>
          </p:cNvSpPr>
          <p:nvPr/>
        </p:nvSpPr>
        <p:spPr bwMode="auto">
          <a:xfrm>
            <a:off x="4726070" y="2132410"/>
            <a:ext cx="188595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dirty="0"/>
              <a:t> </a:t>
            </a:r>
            <a:r>
              <a:rPr lang="en-US" sz="1800" dirty="0" err="1"/>
              <a:t>m</a:t>
            </a:r>
            <a:r>
              <a:rPr lang="en-US" sz="1800" baseline="-25000" dirty="0" err="1"/>
              <a:t>dm</a:t>
            </a:r>
            <a:r>
              <a:rPr lang="en-US" sz="1800" dirty="0"/>
              <a:t> = </a:t>
            </a:r>
            <a:r>
              <a:rPr lang="en-US" sz="1800" dirty="0" err="1"/>
              <a:t>m</a:t>
            </a:r>
            <a:r>
              <a:rPr lang="en-US" sz="1800" baseline="-25000" dirty="0" err="1"/>
              <a:t>dd</a:t>
            </a:r>
            <a:r>
              <a:rPr lang="en-US" sz="1800" dirty="0"/>
              <a:t> – </a:t>
            </a:r>
            <a:r>
              <a:rPr lang="en-US" sz="1800" dirty="0" err="1"/>
              <a:t>m</a:t>
            </a:r>
            <a:r>
              <a:rPr lang="en-US" sz="1800" baseline="-25000" dirty="0" err="1"/>
              <a:t>ct</a:t>
            </a:r>
            <a:r>
              <a:rPr lang="en-US" sz="1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95"/>
                                        </p:tgtEl>
                                        <p:attrNameLst>
                                          <p:attrName>style.visibility</p:attrName>
                                        </p:attrNameLst>
                                      </p:cBhvr>
                                      <p:to>
                                        <p:strVal val="visible"/>
                                      </p:to>
                                    </p:set>
                                    <p:anim calcmode="lin" valueType="num">
                                      <p:cBhvr additive="base">
                                        <p:cTn id="41" dur="500" fill="hold"/>
                                        <p:tgtEl>
                                          <p:spTgt spid="2095"/>
                                        </p:tgtEl>
                                        <p:attrNameLst>
                                          <p:attrName>ppt_x</p:attrName>
                                        </p:attrNameLst>
                                      </p:cBhvr>
                                      <p:tavLst>
                                        <p:tav tm="0">
                                          <p:val>
                                            <p:strVal val="#ppt_x"/>
                                          </p:val>
                                        </p:tav>
                                        <p:tav tm="100000">
                                          <p:val>
                                            <p:strVal val="#ppt_x"/>
                                          </p:val>
                                        </p:tav>
                                      </p:tavLst>
                                    </p:anim>
                                    <p:anim calcmode="lin" valueType="num">
                                      <p:cBhvr additive="base">
                                        <p:cTn id="42" dur="500" fill="hold"/>
                                        <p:tgtEl>
                                          <p:spTgt spid="209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85"/>
                                        </p:tgtEl>
                                        <p:attrNameLst>
                                          <p:attrName>style.visibility</p:attrName>
                                        </p:attrNameLst>
                                      </p:cBhvr>
                                      <p:to>
                                        <p:strVal val="visible"/>
                                      </p:to>
                                    </p:set>
                                    <p:animEffect transition="in" filter="fade">
                                      <p:cBhvr>
                                        <p:cTn id="47" dur="1000"/>
                                        <p:tgtEl>
                                          <p:spTgt spid="2085"/>
                                        </p:tgtEl>
                                      </p:cBhvr>
                                    </p:animEffect>
                                    <p:anim calcmode="lin" valueType="num">
                                      <p:cBhvr>
                                        <p:cTn id="48" dur="1000" fill="hold"/>
                                        <p:tgtEl>
                                          <p:spTgt spid="2085"/>
                                        </p:tgtEl>
                                        <p:attrNameLst>
                                          <p:attrName>ppt_x</p:attrName>
                                        </p:attrNameLst>
                                      </p:cBhvr>
                                      <p:tavLst>
                                        <p:tav tm="0">
                                          <p:val>
                                            <p:strVal val="#ppt_x"/>
                                          </p:val>
                                        </p:tav>
                                        <p:tav tm="100000">
                                          <p:val>
                                            <p:strVal val="#ppt_x"/>
                                          </p:val>
                                        </p:tav>
                                      </p:tavLst>
                                    </p:anim>
                                    <p:anim calcmode="lin" valueType="num">
                                      <p:cBhvr>
                                        <p:cTn id="49" dur="1000" fill="hold"/>
                                        <p:tgtEl>
                                          <p:spTgt spid="208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78"/>
                                        </p:tgtEl>
                                        <p:attrNameLst>
                                          <p:attrName>style.visibility</p:attrName>
                                        </p:attrNameLst>
                                      </p:cBhvr>
                                      <p:to>
                                        <p:strVal val="visible"/>
                                      </p:to>
                                    </p:set>
                                    <p:animEffect transition="in" filter="fade">
                                      <p:cBhvr>
                                        <p:cTn id="54" dur="1000"/>
                                        <p:tgtEl>
                                          <p:spTgt spid="2078"/>
                                        </p:tgtEl>
                                      </p:cBhvr>
                                    </p:animEffect>
                                    <p:anim calcmode="lin" valueType="num">
                                      <p:cBhvr>
                                        <p:cTn id="55" dur="1000" fill="hold"/>
                                        <p:tgtEl>
                                          <p:spTgt spid="2078"/>
                                        </p:tgtEl>
                                        <p:attrNameLst>
                                          <p:attrName>ppt_x</p:attrName>
                                        </p:attrNameLst>
                                      </p:cBhvr>
                                      <p:tavLst>
                                        <p:tav tm="0">
                                          <p:val>
                                            <p:strVal val="#ppt_x"/>
                                          </p:val>
                                        </p:tav>
                                        <p:tav tm="100000">
                                          <p:val>
                                            <p:strVal val="#ppt_x"/>
                                          </p:val>
                                        </p:tav>
                                      </p:tavLst>
                                    </p:anim>
                                    <p:anim calcmode="lin" valueType="num">
                                      <p:cBhvr>
                                        <p:cTn id="56" dur="1000" fill="hold"/>
                                        <p:tgtEl>
                                          <p:spTgt spid="207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84"/>
                                        </p:tgtEl>
                                        <p:attrNameLst>
                                          <p:attrName>style.visibility</p:attrName>
                                        </p:attrNameLst>
                                      </p:cBhvr>
                                      <p:to>
                                        <p:strVal val="visible"/>
                                      </p:to>
                                    </p:set>
                                    <p:animEffect transition="in" filter="fade">
                                      <p:cBhvr>
                                        <p:cTn id="61" dur="1000"/>
                                        <p:tgtEl>
                                          <p:spTgt spid="2084"/>
                                        </p:tgtEl>
                                      </p:cBhvr>
                                    </p:animEffect>
                                    <p:anim calcmode="lin" valueType="num">
                                      <p:cBhvr>
                                        <p:cTn id="62" dur="1000" fill="hold"/>
                                        <p:tgtEl>
                                          <p:spTgt spid="2084"/>
                                        </p:tgtEl>
                                        <p:attrNameLst>
                                          <p:attrName>ppt_x</p:attrName>
                                        </p:attrNameLst>
                                      </p:cBhvr>
                                      <p:tavLst>
                                        <p:tav tm="0">
                                          <p:val>
                                            <p:strVal val="#ppt_x"/>
                                          </p:val>
                                        </p:tav>
                                        <p:tav tm="100000">
                                          <p:val>
                                            <p:strVal val="#ppt_x"/>
                                          </p:val>
                                        </p:tav>
                                      </p:tavLst>
                                    </p:anim>
                                    <p:anim calcmode="lin" valueType="num">
                                      <p:cBhvr>
                                        <p:cTn id="63" dur="1000" fill="hold"/>
                                        <p:tgtEl>
                                          <p:spTgt spid="208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083"/>
                                        </p:tgtEl>
                                        <p:attrNameLst>
                                          <p:attrName>style.visibility</p:attrName>
                                        </p:attrNameLst>
                                      </p:cBhvr>
                                      <p:to>
                                        <p:strVal val="visible"/>
                                      </p:to>
                                    </p:set>
                                    <p:animEffect transition="in" filter="fade">
                                      <p:cBhvr>
                                        <p:cTn id="68" dur="1000"/>
                                        <p:tgtEl>
                                          <p:spTgt spid="2083"/>
                                        </p:tgtEl>
                                      </p:cBhvr>
                                    </p:animEffect>
                                    <p:anim calcmode="lin" valueType="num">
                                      <p:cBhvr>
                                        <p:cTn id="69" dur="1000" fill="hold"/>
                                        <p:tgtEl>
                                          <p:spTgt spid="2083"/>
                                        </p:tgtEl>
                                        <p:attrNameLst>
                                          <p:attrName>ppt_x</p:attrName>
                                        </p:attrNameLst>
                                      </p:cBhvr>
                                      <p:tavLst>
                                        <p:tav tm="0">
                                          <p:val>
                                            <p:strVal val="#ppt_x"/>
                                          </p:val>
                                        </p:tav>
                                        <p:tav tm="100000">
                                          <p:val>
                                            <p:strVal val="#ppt_x"/>
                                          </p:val>
                                        </p:tav>
                                      </p:tavLst>
                                    </p:anim>
                                    <p:anim calcmode="lin" valueType="num">
                                      <p:cBhvr>
                                        <p:cTn id="70" dur="1000" fill="hold"/>
                                        <p:tgtEl>
                                          <p:spTgt spid="2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p:bldP spid="2085" grpId="0"/>
      <p:bldP spid="17" grpId="0"/>
      <p:bldP spid="21" grpId="0"/>
      <p:bldP spid="22" grpId="0"/>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1257301" y="264410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sp>
        <p:nvSpPr>
          <p:cNvPr id="28685" name="Text Box 13"/>
          <p:cNvSpPr txBox="1">
            <a:spLocks noChangeArrowheads="1"/>
          </p:cNvSpPr>
          <p:nvPr/>
        </p:nvSpPr>
        <p:spPr bwMode="auto">
          <a:xfrm>
            <a:off x="1471613" y="228601"/>
            <a:ext cx="6057900" cy="4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t>2. </a:t>
            </a:r>
            <a:r>
              <a:rPr lang="en-US" sz="1013" b="1" dirty="0">
                <a:solidFill>
                  <a:schemeClr val="accent2"/>
                </a:solidFill>
              </a:rPr>
              <a:t>100ml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nat</a:t>
            </a:r>
            <a:r>
              <a:rPr lang="en-US" sz="1013" b="1" dirty="0">
                <a:solidFill>
                  <a:schemeClr val="accent2"/>
                </a:solidFill>
              </a:rPr>
              <a:t> </a:t>
            </a:r>
            <a:r>
              <a:rPr lang="en-US" sz="1013" b="1" dirty="0" err="1">
                <a:solidFill>
                  <a:schemeClr val="accent2"/>
                </a:solidFill>
              </a:rPr>
              <a:t>triclorua</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0,2M</a:t>
            </a:r>
          </a:p>
          <a:p>
            <a:pPr>
              <a:spcBef>
                <a:spcPct val="50000"/>
              </a:spcBef>
            </a:pPr>
            <a:endParaRPr lang="en-US" sz="1013" dirty="0"/>
          </a:p>
        </p:txBody>
      </p:sp>
      <p:sp>
        <p:nvSpPr>
          <p:cNvPr id="28686" name="Text Box 14"/>
          <p:cNvSpPr txBox="1">
            <a:spLocks noChangeArrowheads="1"/>
          </p:cNvSpPr>
          <p:nvPr/>
        </p:nvSpPr>
        <p:spPr bwMode="auto">
          <a:xfrm>
            <a:off x="1471612" y="628650"/>
            <a:ext cx="6300788" cy="40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t>  </a:t>
            </a:r>
            <a:r>
              <a:rPr lang="en-US" sz="1013" b="1" dirty="0" err="1"/>
              <a:t>Để</a:t>
            </a:r>
            <a:r>
              <a:rPr lang="en-US" sz="1013" b="1" dirty="0"/>
              <a:t> </a:t>
            </a:r>
            <a:r>
              <a:rPr lang="en-US" sz="1013" b="1" dirty="0" err="1"/>
              <a:t>pha</a:t>
            </a:r>
            <a:r>
              <a:rPr lang="en-US" sz="1013" b="1" dirty="0"/>
              <a:t> </a:t>
            </a:r>
            <a:r>
              <a:rPr lang="en-US" sz="1013" b="1" dirty="0" err="1"/>
              <a:t>chế</a:t>
            </a:r>
            <a:r>
              <a:rPr lang="en-US" sz="1013" b="1" dirty="0"/>
              <a:t> dung </a:t>
            </a:r>
            <a:r>
              <a:rPr lang="en-US" sz="1013" b="1" dirty="0" err="1"/>
              <a:t>dịch</a:t>
            </a:r>
            <a:r>
              <a:rPr lang="en-US" sz="1013" b="1" dirty="0"/>
              <a:t> </a:t>
            </a:r>
            <a:r>
              <a:rPr lang="en-US" sz="1013" b="1" dirty="0" err="1"/>
              <a:t>theo</a:t>
            </a:r>
            <a:r>
              <a:rPr lang="en-US" sz="1013" b="1" dirty="0"/>
              <a:t> </a:t>
            </a:r>
            <a:r>
              <a:rPr lang="en-US" sz="1013" b="1" dirty="0" err="1"/>
              <a:t>yêu</a:t>
            </a:r>
            <a:r>
              <a:rPr lang="en-US" sz="1013" b="1" dirty="0"/>
              <a:t> </a:t>
            </a:r>
            <a:r>
              <a:rPr lang="en-US" sz="1013" b="1" dirty="0" err="1"/>
              <a:t>cầu</a:t>
            </a:r>
            <a:r>
              <a:rPr lang="en-US" sz="1013" b="1" dirty="0"/>
              <a:t> </a:t>
            </a:r>
            <a:r>
              <a:rPr lang="en-US" sz="1013" b="1" dirty="0" err="1"/>
              <a:t>trên</a:t>
            </a:r>
            <a:r>
              <a:rPr lang="en-US" sz="1013" b="1" dirty="0"/>
              <a:t> ta </a:t>
            </a:r>
            <a:r>
              <a:rPr lang="en-US" sz="1013" b="1" dirty="0" err="1"/>
              <a:t>phải</a:t>
            </a:r>
            <a:r>
              <a:rPr lang="en-US" sz="1013" b="1" dirty="0"/>
              <a:t> </a:t>
            </a:r>
            <a:r>
              <a:rPr lang="en-US" sz="1013" b="1" dirty="0" err="1"/>
              <a:t>tính</a:t>
            </a:r>
            <a:r>
              <a:rPr lang="en-US" sz="1013" b="1" dirty="0"/>
              <a:t> </a:t>
            </a:r>
            <a:r>
              <a:rPr lang="en-US" sz="1013" b="1" dirty="0" err="1"/>
              <a:t>toán</a:t>
            </a:r>
            <a:r>
              <a:rPr lang="en-US" sz="1013" b="1" dirty="0"/>
              <a:t> </a:t>
            </a:r>
            <a:r>
              <a:rPr lang="en-US" sz="1013" b="1" dirty="0" err="1"/>
              <a:t>những</a:t>
            </a:r>
            <a:r>
              <a:rPr lang="en-US" sz="1013" b="1" dirty="0"/>
              <a:t> </a:t>
            </a:r>
            <a:r>
              <a:rPr lang="en-US" sz="1013" b="1" dirty="0" err="1"/>
              <a:t>đại</a:t>
            </a:r>
            <a:r>
              <a:rPr lang="en-US" sz="1013" b="1" dirty="0"/>
              <a:t> </a:t>
            </a:r>
            <a:r>
              <a:rPr lang="en-US" sz="1013" b="1" dirty="0" err="1"/>
              <a:t>lượng</a:t>
            </a:r>
            <a:r>
              <a:rPr lang="en-US" sz="1013" b="1" dirty="0"/>
              <a:t> </a:t>
            </a:r>
            <a:r>
              <a:rPr lang="en-US" sz="1013" b="1" dirty="0" err="1"/>
              <a:t>nào</a:t>
            </a:r>
            <a:r>
              <a:rPr lang="en-US" sz="1013" b="1" dirty="0"/>
              <a:t> ? </a:t>
            </a:r>
            <a:r>
              <a:rPr lang="en-US" sz="1013" b="1" dirty="0" err="1"/>
              <a:t>sử</a:t>
            </a:r>
            <a:r>
              <a:rPr lang="en-US" sz="1013" b="1" dirty="0"/>
              <a:t> </a:t>
            </a:r>
            <a:r>
              <a:rPr lang="en-US" sz="1013" b="1" dirty="0" err="1"/>
              <a:t>dụng</a:t>
            </a:r>
            <a:r>
              <a:rPr lang="en-US" sz="1013" b="1" dirty="0"/>
              <a:t> </a:t>
            </a:r>
            <a:r>
              <a:rPr lang="en-US" sz="1013" b="1" dirty="0" err="1"/>
              <a:t>những</a:t>
            </a:r>
            <a:r>
              <a:rPr lang="en-US" sz="1013" b="1" dirty="0"/>
              <a:t> </a:t>
            </a:r>
            <a:r>
              <a:rPr lang="en-US" sz="1013" b="1" dirty="0" err="1"/>
              <a:t>công</a:t>
            </a:r>
            <a:r>
              <a:rPr lang="en-US" sz="1013" b="1" dirty="0"/>
              <a:t> </a:t>
            </a:r>
            <a:r>
              <a:rPr lang="en-US" sz="1013" b="1" dirty="0" err="1"/>
              <a:t>thức</a:t>
            </a:r>
            <a:r>
              <a:rPr lang="en-US" sz="1013" b="1" dirty="0"/>
              <a:t> </a:t>
            </a:r>
            <a:r>
              <a:rPr lang="en-US" sz="1013" b="1" dirty="0" err="1"/>
              <a:t>tính</a:t>
            </a:r>
            <a:r>
              <a:rPr lang="en-US" sz="1013" b="1" dirty="0"/>
              <a:t> </a:t>
            </a:r>
            <a:r>
              <a:rPr lang="en-US" sz="1013" b="1" dirty="0" err="1"/>
              <a:t>toán</a:t>
            </a:r>
            <a:r>
              <a:rPr lang="en-US" sz="1013" b="1" dirty="0"/>
              <a:t> </a:t>
            </a:r>
            <a:r>
              <a:rPr lang="en-US" sz="1013" b="1" dirty="0" err="1"/>
              <a:t>nào</a:t>
            </a:r>
            <a:r>
              <a:rPr lang="en-US" sz="1013" b="1" dirty="0"/>
              <a:t>?</a:t>
            </a:r>
          </a:p>
        </p:txBody>
      </p:sp>
      <p:sp>
        <p:nvSpPr>
          <p:cNvPr id="28687" name="Text Box 15"/>
          <p:cNvSpPr txBox="1">
            <a:spLocks noChangeArrowheads="1"/>
          </p:cNvSpPr>
          <p:nvPr/>
        </p:nvSpPr>
        <p:spPr bwMode="auto">
          <a:xfrm>
            <a:off x="1543050" y="1257300"/>
            <a:ext cx="61722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solidFill>
                  <a:schemeClr val="accent2"/>
                </a:solidFill>
              </a:rPr>
              <a:t>- Ta </a:t>
            </a:r>
            <a:r>
              <a:rPr lang="en-US" sz="1013" b="1" dirty="0" err="1">
                <a:solidFill>
                  <a:schemeClr val="accent2"/>
                </a:solidFill>
              </a:rPr>
              <a:t>phải</a:t>
            </a:r>
            <a:r>
              <a:rPr lang="en-US" sz="1013" b="1" dirty="0">
                <a:solidFill>
                  <a:schemeClr val="accent2"/>
                </a:solidFill>
              </a:rPr>
              <a:t> </a:t>
            </a:r>
            <a:r>
              <a:rPr lang="en-US" sz="1013" b="1" dirty="0" err="1">
                <a:solidFill>
                  <a:schemeClr val="accent2"/>
                </a:solidFill>
              </a:rPr>
              <a:t>tính</a:t>
            </a:r>
            <a:r>
              <a:rPr lang="en-US" sz="1013" b="1" dirty="0">
                <a:solidFill>
                  <a:schemeClr val="accent2"/>
                </a:solidFill>
              </a:rPr>
              <a:t> </a:t>
            </a:r>
            <a:r>
              <a:rPr lang="en-US" sz="1013" b="1" dirty="0" err="1">
                <a:solidFill>
                  <a:schemeClr val="accent2"/>
                </a:solidFill>
              </a:rPr>
              <a:t>số</a:t>
            </a:r>
            <a:r>
              <a:rPr lang="en-US" sz="1013" b="1" dirty="0">
                <a:solidFill>
                  <a:schemeClr val="accent2"/>
                </a:solidFill>
              </a:rPr>
              <a:t> </a:t>
            </a:r>
            <a:r>
              <a:rPr lang="en-US" sz="1013" b="1" dirty="0" err="1">
                <a:solidFill>
                  <a:schemeClr val="accent2"/>
                </a:solidFill>
              </a:rPr>
              <a:t>mol</a:t>
            </a:r>
            <a:r>
              <a:rPr lang="en-US" sz="1013" b="1" dirty="0">
                <a:solidFill>
                  <a:schemeClr val="accent2"/>
                </a:solidFill>
              </a:rPr>
              <a:t> </a:t>
            </a:r>
            <a:r>
              <a:rPr lang="en-US" sz="1013" b="1" dirty="0" err="1">
                <a:solidFill>
                  <a:schemeClr val="accent2"/>
                </a:solidFill>
              </a:rPr>
              <a:t>chất</a:t>
            </a:r>
            <a:r>
              <a:rPr lang="en-US" sz="1013" b="1" dirty="0">
                <a:solidFill>
                  <a:schemeClr val="accent2"/>
                </a:solidFill>
              </a:rPr>
              <a:t> tan : </a:t>
            </a:r>
            <a:r>
              <a:rPr lang="en-US" sz="1013" b="1" dirty="0" err="1">
                <a:solidFill>
                  <a:schemeClr val="accent2"/>
                </a:solidFill>
              </a:rPr>
              <a:t>NaCl</a:t>
            </a:r>
            <a:r>
              <a:rPr lang="en-US" sz="1013" b="1" dirty="0">
                <a:solidFill>
                  <a:schemeClr val="accent2"/>
                </a:solidFill>
              </a:rPr>
              <a:t> </a:t>
            </a:r>
            <a:r>
              <a:rPr lang="en-US" sz="1013" b="1" dirty="0" err="1">
                <a:solidFill>
                  <a:schemeClr val="accent2"/>
                </a:solidFill>
              </a:rPr>
              <a:t>cần</a:t>
            </a:r>
            <a:r>
              <a:rPr lang="en-US" sz="1013" b="1" dirty="0">
                <a:solidFill>
                  <a:schemeClr val="accent2"/>
                </a:solidFill>
              </a:rPr>
              <a:t> </a:t>
            </a:r>
            <a:r>
              <a:rPr lang="en-US" sz="1013" b="1" dirty="0" err="1">
                <a:solidFill>
                  <a:schemeClr val="accent2"/>
                </a:solidFill>
              </a:rPr>
              <a:t>dùng</a:t>
            </a:r>
            <a:r>
              <a:rPr lang="en-US" sz="1013" b="1" dirty="0">
                <a:solidFill>
                  <a:schemeClr val="accent2"/>
                </a:solidFill>
              </a:rPr>
              <a:t> </a:t>
            </a:r>
            <a:r>
              <a:rPr lang="en-US" sz="1013" b="1" dirty="0" err="1">
                <a:solidFill>
                  <a:schemeClr val="accent2"/>
                </a:solidFill>
              </a:rPr>
              <a:t>và</a:t>
            </a:r>
            <a:r>
              <a:rPr lang="en-US" sz="1013" b="1" dirty="0">
                <a:solidFill>
                  <a:schemeClr val="accent2"/>
                </a:solidFill>
              </a:rPr>
              <a:t> </a:t>
            </a:r>
            <a:r>
              <a:rPr lang="en-US" sz="1013" b="1" dirty="0" err="1">
                <a:solidFill>
                  <a:schemeClr val="accent2"/>
                </a:solidFill>
              </a:rPr>
              <a:t>khối</a:t>
            </a:r>
            <a:r>
              <a:rPr lang="en-US" sz="1013" b="1" dirty="0">
                <a:solidFill>
                  <a:schemeClr val="accent2"/>
                </a:solidFill>
              </a:rPr>
              <a:t> </a:t>
            </a:r>
            <a:r>
              <a:rPr lang="en-US" sz="1013" b="1" dirty="0" err="1">
                <a:solidFill>
                  <a:schemeClr val="accent2"/>
                </a:solidFill>
              </a:rPr>
              <a:t>lượng</a:t>
            </a:r>
            <a:r>
              <a:rPr lang="en-US" sz="1013" b="1" dirty="0">
                <a:solidFill>
                  <a:schemeClr val="accent2"/>
                </a:solidFill>
              </a:rPr>
              <a:t> </a:t>
            </a:r>
            <a:r>
              <a:rPr lang="en-US" sz="1013" b="1" dirty="0" err="1">
                <a:solidFill>
                  <a:schemeClr val="accent2"/>
                </a:solidFill>
              </a:rPr>
              <a:t>chất</a:t>
            </a:r>
            <a:r>
              <a:rPr lang="en-US" sz="1013" b="1" dirty="0">
                <a:solidFill>
                  <a:schemeClr val="accent2"/>
                </a:solidFill>
              </a:rPr>
              <a:t> tan </a:t>
            </a:r>
            <a:r>
              <a:rPr lang="en-US" sz="1013" b="1" dirty="0" err="1">
                <a:solidFill>
                  <a:schemeClr val="accent2"/>
                </a:solidFill>
              </a:rPr>
              <a:t>cần</a:t>
            </a:r>
            <a:r>
              <a:rPr lang="en-US" sz="1013" b="1" dirty="0">
                <a:solidFill>
                  <a:schemeClr val="accent2"/>
                </a:solidFill>
              </a:rPr>
              <a:t> </a:t>
            </a:r>
            <a:r>
              <a:rPr lang="en-US" sz="1013" b="1" dirty="0" err="1">
                <a:solidFill>
                  <a:schemeClr val="accent2"/>
                </a:solidFill>
              </a:rPr>
              <a:t>dùng</a:t>
            </a:r>
            <a:r>
              <a:rPr lang="en-US" sz="1013" b="1" dirty="0">
                <a:solidFill>
                  <a:schemeClr val="accent2"/>
                </a:solidFill>
              </a:rPr>
              <a:t>:</a:t>
            </a:r>
          </a:p>
        </p:txBody>
      </p:sp>
      <p:sp>
        <p:nvSpPr>
          <p:cNvPr id="28688" name="Rectangle 16"/>
          <p:cNvSpPr>
            <a:spLocks noChangeArrowheads="1"/>
          </p:cNvSpPr>
          <p:nvPr/>
        </p:nvSpPr>
        <p:spPr bwMode="auto">
          <a:xfrm>
            <a:off x="1543050" y="2343150"/>
            <a:ext cx="1523174"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dirty="0">
                <a:solidFill>
                  <a:schemeClr val="accent2"/>
                </a:solidFill>
              </a:rPr>
              <a:t>- </a:t>
            </a:r>
            <a:r>
              <a:rPr lang="en-US" sz="1013" b="1" dirty="0" err="1">
                <a:solidFill>
                  <a:schemeClr val="accent2"/>
                </a:solidFill>
              </a:rPr>
              <a:t>Sử</a:t>
            </a:r>
            <a:r>
              <a:rPr lang="en-US" sz="1013" b="1" dirty="0">
                <a:solidFill>
                  <a:schemeClr val="accent2"/>
                </a:solidFill>
              </a:rPr>
              <a:t> </a:t>
            </a:r>
            <a:r>
              <a:rPr lang="en-US" sz="1013" b="1" dirty="0" err="1">
                <a:solidFill>
                  <a:schemeClr val="accent2"/>
                </a:solidFill>
              </a:rPr>
              <a:t>dụng</a:t>
            </a:r>
            <a:r>
              <a:rPr lang="en-US" sz="1013" b="1" dirty="0">
                <a:solidFill>
                  <a:schemeClr val="accent2"/>
                </a:solidFill>
              </a:rPr>
              <a:t> </a:t>
            </a:r>
            <a:r>
              <a:rPr lang="en-US" sz="1013" b="1" dirty="0" err="1">
                <a:solidFill>
                  <a:schemeClr val="accent2"/>
                </a:solidFill>
              </a:rPr>
              <a:t>các</a:t>
            </a:r>
            <a:r>
              <a:rPr lang="en-US" sz="1013" b="1" dirty="0">
                <a:solidFill>
                  <a:schemeClr val="accent2"/>
                </a:solidFill>
              </a:rPr>
              <a:t> </a:t>
            </a:r>
            <a:r>
              <a:rPr lang="en-US" sz="1013" b="1" dirty="0" err="1">
                <a:solidFill>
                  <a:schemeClr val="accent2"/>
                </a:solidFill>
              </a:rPr>
              <a:t>công</a:t>
            </a:r>
            <a:r>
              <a:rPr lang="en-US" sz="1013" b="1" dirty="0">
                <a:solidFill>
                  <a:schemeClr val="accent2"/>
                </a:solidFill>
              </a:rPr>
              <a:t> </a:t>
            </a:r>
            <a:r>
              <a:rPr lang="en-US" sz="1013" b="1" dirty="0" err="1">
                <a:solidFill>
                  <a:schemeClr val="accent2"/>
                </a:solidFill>
              </a:rPr>
              <a:t>thức</a:t>
            </a:r>
            <a:r>
              <a:rPr lang="en-US" sz="1013" b="1" dirty="0">
                <a:solidFill>
                  <a:schemeClr val="accent2"/>
                </a:solidFill>
              </a:rPr>
              <a:t> :</a:t>
            </a:r>
          </a:p>
        </p:txBody>
      </p:sp>
      <p:sp>
        <p:nvSpPr>
          <p:cNvPr id="28689" name="Text Box 17"/>
          <p:cNvSpPr txBox="1">
            <a:spLocks noChangeArrowheads="1"/>
          </p:cNvSpPr>
          <p:nvPr/>
        </p:nvSpPr>
        <p:spPr bwMode="auto">
          <a:xfrm>
            <a:off x="4057650" y="2621756"/>
            <a:ext cx="188595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dirty="0"/>
              <a:t> m</a:t>
            </a:r>
            <a:r>
              <a:rPr lang="en-US" sz="1800" baseline="-25000" dirty="0"/>
              <a:t> </a:t>
            </a:r>
            <a:r>
              <a:rPr lang="en-US" sz="1800" dirty="0"/>
              <a:t> = </a:t>
            </a:r>
            <a:r>
              <a:rPr lang="en-US" sz="1800" dirty="0" err="1"/>
              <a:t>n.M</a:t>
            </a:r>
            <a:r>
              <a:rPr lang="en-US" sz="1800" dirty="0"/>
              <a:t> </a:t>
            </a:r>
          </a:p>
        </p:txBody>
      </p:sp>
      <p:grpSp>
        <p:nvGrpSpPr>
          <p:cNvPr id="28693" name="Group 21"/>
          <p:cNvGrpSpPr>
            <a:grpSpLocks/>
          </p:cNvGrpSpPr>
          <p:nvPr/>
        </p:nvGrpSpPr>
        <p:grpSpPr bwMode="auto">
          <a:xfrm>
            <a:off x="4057650" y="1943100"/>
            <a:ext cx="1885950" cy="628650"/>
            <a:chOff x="2448" y="3264"/>
            <a:chExt cx="1584" cy="528"/>
          </a:xfrm>
        </p:grpSpPr>
        <p:graphicFrame>
          <p:nvGraphicFramePr>
            <p:cNvPr id="28691" name="Object 19"/>
            <p:cNvGraphicFramePr>
              <a:graphicFrameLocks noChangeAspect="1"/>
            </p:cNvGraphicFramePr>
            <p:nvPr/>
          </p:nvGraphicFramePr>
          <p:xfrm>
            <a:off x="2640" y="3319"/>
            <a:ext cx="1111" cy="336"/>
          </p:xfrm>
          <a:graphic>
            <a:graphicData uri="http://schemas.openxmlformats.org/presentationml/2006/ole">
              <mc:AlternateContent xmlns:mc="http://schemas.openxmlformats.org/markup-compatibility/2006">
                <mc:Choice xmlns:v="urn:schemas-microsoft-com:vml" Requires="v">
                  <p:oleObj spid="_x0000_s33793" name="Equation" r:id="rId4" imgW="723600" imgH="241200" progId="Equation.DSMT4">
                    <p:embed/>
                  </p:oleObj>
                </mc:Choice>
                <mc:Fallback>
                  <p:oleObj name="Equation" r:id="rId4" imgW="723600" imgH="241200" progId="Equation.DSMT4">
                    <p:embed/>
                    <p:pic>
                      <p:nvPicPr>
                        <p:cNvPr id="28691"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3319"/>
                          <a:ext cx="111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2" name="Rectangle 20"/>
            <p:cNvSpPr>
              <a:spLocks noChangeArrowheads="1"/>
            </p:cNvSpPr>
            <p:nvPr/>
          </p:nvSpPr>
          <p:spPr bwMode="auto">
            <a:xfrm>
              <a:off x="2448" y="3264"/>
              <a:ext cx="1584" cy="52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checkerboard(across)">
                                      <p:cBhvr>
                                        <p:cTn id="7" dur="500"/>
                                        <p:tgtEl>
                                          <p:spTgt spid="28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86"/>
                                        </p:tgtEl>
                                        <p:attrNameLst>
                                          <p:attrName>style.visibility</p:attrName>
                                        </p:attrNameLst>
                                      </p:cBhvr>
                                      <p:to>
                                        <p:strVal val="visible"/>
                                      </p:to>
                                    </p:set>
                                    <p:animEffect transition="in" filter="checkerboard(across)">
                                      <p:cBhvr>
                                        <p:cTn id="12" dur="500"/>
                                        <p:tgtEl>
                                          <p:spTgt spid="28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8687"/>
                                        </p:tgtEl>
                                        <p:attrNameLst>
                                          <p:attrName>style.visibility</p:attrName>
                                        </p:attrNameLst>
                                      </p:cBhvr>
                                      <p:to>
                                        <p:strVal val="visible"/>
                                      </p:to>
                                    </p:set>
                                    <p:anim calcmode="discrete" valueType="clr">
                                      <p:cBhvr override="childStyle">
                                        <p:cTn id="17" dur="80"/>
                                        <p:tgtEl>
                                          <p:spTgt spid="2868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8687"/>
                                        </p:tgtEl>
                                        <p:attrNameLst>
                                          <p:attrName>fillcolor</p:attrName>
                                        </p:attrNameLst>
                                      </p:cBhvr>
                                      <p:tavLst>
                                        <p:tav tm="0">
                                          <p:val>
                                            <p:clrVal>
                                              <a:schemeClr val="accent2"/>
                                            </p:clrVal>
                                          </p:val>
                                        </p:tav>
                                        <p:tav tm="50000">
                                          <p:val>
                                            <p:clrVal>
                                              <a:schemeClr val="hlink"/>
                                            </p:clrVal>
                                          </p:val>
                                        </p:tav>
                                      </p:tavLst>
                                    </p:anim>
                                    <p:set>
                                      <p:cBhvr>
                                        <p:cTn id="19" dur="80"/>
                                        <p:tgtEl>
                                          <p:spTgt spid="28687"/>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8688"/>
                                        </p:tgtEl>
                                        <p:attrNameLst>
                                          <p:attrName>style.visibility</p:attrName>
                                        </p:attrNameLst>
                                      </p:cBhvr>
                                      <p:to>
                                        <p:strVal val="visible"/>
                                      </p:to>
                                    </p:set>
                                    <p:anim calcmode="discrete" valueType="clr">
                                      <p:cBhvr override="childStyle">
                                        <p:cTn id="24" dur="80"/>
                                        <p:tgtEl>
                                          <p:spTgt spid="2868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8688"/>
                                        </p:tgtEl>
                                        <p:attrNameLst>
                                          <p:attrName>fillcolor</p:attrName>
                                        </p:attrNameLst>
                                      </p:cBhvr>
                                      <p:tavLst>
                                        <p:tav tm="0">
                                          <p:val>
                                            <p:clrVal>
                                              <a:schemeClr val="accent2"/>
                                            </p:clrVal>
                                          </p:val>
                                        </p:tav>
                                        <p:tav tm="50000">
                                          <p:val>
                                            <p:clrVal>
                                              <a:schemeClr val="hlink"/>
                                            </p:clrVal>
                                          </p:val>
                                        </p:tav>
                                      </p:tavLst>
                                    </p:anim>
                                    <p:set>
                                      <p:cBhvr>
                                        <p:cTn id="26" dur="80"/>
                                        <p:tgtEl>
                                          <p:spTgt spid="28688"/>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28693"/>
                                        </p:tgtEl>
                                        <p:attrNameLst>
                                          <p:attrName>style.visibility</p:attrName>
                                        </p:attrNameLst>
                                      </p:cBhvr>
                                      <p:to>
                                        <p:strVal val="visible"/>
                                      </p:to>
                                    </p:set>
                                    <p:animEffect transition="in" filter="checkerboard(across)">
                                      <p:cBhvr>
                                        <p:cTn id="31" dur="500"/>
                                        <p:tgtEl>
                                          <p:spTgt spid="286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8689"/>
                                        </p:tgtEl>
                                        <p:attrNameLst>
                                          <p:attrName>style.visibility</p:attrName>
                                        </p:attrNameLst>
                                      </p:cBhvr>
                                      <p:to>
                                        <p:strVal val="visible"/>
                                      </p:to>
                                    </p:set>
                                    <p:animEffect transition="in" filter="checkerboard(across)">
                                      <p:cBhvr>
                                        <p:cTn id="36"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p:bldP spid="28686" grpId="0"/>
      <p:bldP spid="28687" grpId="0"/>
      <p:bldP spid="28688" grpId="0"/>
      <p:bldP spid="2868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6" name="Group 34"/>
          <p:cNvGraphicFramePr>
            <a:graphicFrameLocks noGrp="1"/>
          </p:cNvGraphicFramePr>
          <p:nvPr>
            <p:ph/>
          </p:nvPr>
        </p:nvGraphicFramePr>
        <p:xfrm>
          <a:off x="1485900" y="1314450"/>
          <a:ext cx="6172200" cy="2103835"/>
        </p:xfrm>
        <a:graphic>
          <a:graphicData uri="http://schemas.openxmlformats.org/drawingml/2006/table">
            <a:tbl>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353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50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a:t>
                      </a:r>
                      <a:endParaRPr kumimoji="0" lang="en-US" sz="1800" b="0" i="0" u="none" strike="noStrike" cap="none" normalizeH="0" baseline="-2500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90" name="Rectangle 18"/>
          <p:cNvSpPr>
            <a:spLocks noChangeArrowheads="1"/>
          </p:cNvSpPr>
          <p:nvPr/>
        </p:nvSpPr>
        <p:spPr bwMode="auto">
          <a:xfrm>
            <a:off x="1143001" y="235835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sp>
        <p:nvSpPr>
          <p:cNvPr id="3101" name="Rectangle 29"/>
          <p:cNvSpPr>
            <a:spLocks noChangeArrowheads="1"/>
          </p:cNvSpPr>
          <p:nvPr/>
        </p:nvSpPr>
        <p:spPr bwMode="auto">
          <a:xfrm>
            <a:off x="1143001" y="235835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sp>
        <p:nvSpPr>
          <p:cNvPr id="3115" name="Rectangle 43"/>
          <p:cNvSpPr>
            <a:spLocks noChangeArrowheads="1"/>
          </p:cNvSpPr>
          <p:nvPr/>
        </p:nvSpPr>
        <p:spPr bwMode="auto">
          <a:xfrm>
            <a:off x="1651397" y="1600200"/>
            <a:ext cx="2857500" cy="136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t>Tính số mol chất  tan : </a:t>
            </a:r>
            <a:r>
              <a:rPr lang="en-US" sz="1013" b="1" dirty="0" err="1"/>
              <a:t>NaCl</a:t>
            </a:r>
            <a:r>
              <a:rPr lang="en-US" sz="2100" dirty="0"/>
              <a:t> </a:t>
            </a:r>
            <a:endParaRPr lang="en-US" sz="1013" b="1" dirty="0"/>
          </a:p>
          <a:p>
            <a:pPr>
              <a:spcBef>
                <a:spcPct val="50000"/>
              </a:spcBef>
              <a:buFontTx/>
              <a:buChar char="-"/>
            </a:pPr>
            <a:r>
              <a:rPr lang="en-US" sz="1013" b="1" dirty="0"/>
              <a:t>N </a:t>
            </a:r>
            <a:r>
              <a:rPr lang="en-US" sz="1013" b="1" baseline="-25000" dirty="0" err="1"/>
              <a:t>NaCl</a:t>
            </a:r>
            <a:r>
              <a:rPr lang="en-US" sz="1013" b="1" baseline="-25000" dirty="0"/>
              <a:t> </a:t>
            </a:r>
            <a:r>
              <a:rPr lang="en-US" sz="1013" b="1" dirty="0"/>
              <a:t>= 0,2.100/1000 =0,02 (</a:t>
            </a:r>
            <a:r>
              <a:rPr lang="en-US" sz="1013" b="1" dirty="0" err="1"/>
              <a:t>mol</a:t>
            </a:r>
            <a:r>
              <a:rPr lang="en-US" sz="1013" b="1" dirty="0"/>
              <a:t>)</a:t>
            </a:r>
          </a:p>
          <a:p>
            <a:pPr>
              <a:spcBef>
                <a:spcPct val="50000"/>
              </a:spcBef>
            </a:pPr>
            <a:r>
              <a:rPr lang="en-US" sz="1013" b="1" dirty="0"/>
              <a:t> Khối lượng </a:t>
            </a:r>
            <a:r>
              <a:rPr lang="en-US" sz="1013" b="1" dirty="0" err="1"/>
              <a:t>của</a:t>
            </a:r>
            <a:r>
              <a:rPr lang="en-US" sz="1013" b="1" dirty="0"/>
              <a:t> 0,02 </a:t>
            </a:r>
            <a:r>
              <a:rPr lang="en-US" sz="1013" b="1" dirty="0" err="1"/>
              <a:t>mol</a:t>
            </a:r>
            <a:r>
              <a:rPr lang="en-US" sz="1013" b="1" dirty="0"/>
              <a:t> </a:t>
            </a:r>
            <a:r>
              <a:rPr lang="en-US" sz="1013" b="1" dirty="0" err="1"/>
              <a:t>NaCl</a:t>
            </a:r>
            <a:r>
              <a:rPr lang="en-US" sz="2100" dirty="0"/>
              <a:t> </a:t>
            </a:r>
            <a:r>
              <a:rPr lang="en-US" sz="1800" dirty="0"/>
              <a:t> m </a:t>
            </a:r>
            <a:r>
              <a:rPr lang="en-US" sz="1800" baseline="-25000" dirty="0" err="1"/>
              <a:t>NaCl</a:t>
            </a:r>
            <a:r>
              <a:rPr lang="en-US" sz="1800" dirty="0"/>
              <a:t> </a:t>
            </a:r>
            <a:r>
              <a:rPr lang="en-US" sz="1500" dirty="0"/>
              <a:t>= n.M = 0,02.58,5 = 1,17(g).</a:t>
            </a:r>
          </a:p>
        </p:txBody>
      </p:sp>
      <p:sp>
        <p:nvSpPr>
          <p:cNvPr id="3102" name="Rectangle 30"/>
          <p:cNvSpPr>
            <a:spLocks noChangeArrowheads="1"/>
          </p:cNvSpPr>
          <p:nvPr/>
        </p:nvSpPr>
        <p:spPr bwMode="auto">
          <a:xfrm>
            <a:off x="4657725" y="1714501"/>
            <a:ext cx="29718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500" dirty="0"/>
              <a:t>  Cân </a:t>
            </a:r>
            <a:r>
              <a:rPr lang="en-US" sz="1500" dirty="0" err="1"/>
              <a:t>lấy</a:t>
            </a:r>
            <a:r>
              <a:rPr lang="en-US" sz="1500" dirty="0"/>
              <a:t> 1,17g </a:t>
            </a:r>
            <a:r>
              <a:rPr lang="en-US" sz="1500" dirty="0" err="1"/>
              <a:t>NaCl</a:t>
            </a:r>
            <a:r>
              <a:rPr lang="en-US" sz="1500" dirty="0"/>
              <a:t> khan ( màu trắng) cho vào cốc </a:t>
            </a:r>
            <a:r>
              <a:rPr lang="en-US" sz="1500" dirty="0" err="1"/>
              <a:t>có</a:t>
            </a:r>
            <a:r>
              <a:rPr lang="en-US" sz="1500" dirty="0"/>
              <a:t> chia </a:t>
            </a:r>
            <a:r>
              <a:rPr lang="en-US" sz="1500" dirty="0" err="1"/>
              <a:t>độ</a:t>
            </a:r>
            <a:r>
              <a:rPr lang="en-US" sz="1500" dirty="0"/>
              <a:t> </a:t>
            </a:r>
            <a:r>
              <a:rPr lang="en-US" sz="1500" dirty="0" err="1"/>
              <a:t>rối</a:t>
            </a:r>
            <a:r>
              <a:rPr lang="en-US" sz="1500" dirty="0"/>
              <a:t> đổ dần dần nước cất vào cốc và khuấy nhẹ cho </a:t>
            </a:r>
            <a:r>
              <a:rPr lang="en-US" sz="1500" dirty="0" err="1"/>
              <a:t>đủ</a:t>
            </a:r>
            <a:r>
              <a:rPr lang="en-US" sz="1500" dirty="0"/>
              <a:t> 100ml. Ta </a:t>
            </a:r>
            <a:r>
              <a:rPr lang="en-US" sz="1500" dirty="0" err="1"/>
              <a:t>Được</a:t>
            </a:r>
            <a:r>
              <a:rPr lang="en-US" sz="1500" dirty="0"/>
              <a:t> 100 ml dung </a:t>
            </a:r>
            <a:r>
              <a:rPr lang="en-US" sz="1500" dirty="0" err="1"/>
              <a:t>dịch</a:t>
            </a:r>
            <a:r>
              <a:rPr lang="en-US" sz="1500" dirty="0"/>
              <a:t> </a:t>
            </a:r>
            <a:r>
              <a:rPr lang="en-US" sz="1500" dirty="0" err="1"/>
              <a:t>NaCl</a:t>
            </a:r>
            <a:r>
              <a:rPr lang="en-US" sz="1500" dirty="0"/>
              <a:t> 0,2M</a:t>
            </a:r>
          </a:p>
        </p:txBody>
      </p:sp>
      <p:sp>
        <p:nvSpPr>
          <p:cNvPr id="3104" name="Rectangle 32"/>
          <p:cNvSpPr>
            <a:spLocks noChangeArrowheads="1"/>
          </p:cNvSpPr>
          <p:nvPr/>
        </p:nvSpPr>
        <p:spPr bwMode="auto">
          <a:xfrm>
            <a:off x="1485900" y="405723"/>
            <a:ext cx="6115050" cy="248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1013" b="1" dirty="0"/>
              <a:t>2. </a:t>
            </a:r>
            <a:r>
              <a:rPr lang="en-US" sz="1013" b="1" dirty="0">
                <a:solidFill>
                  <a:schemeClr val="accent2"/>
                </a:solidFill>
              </a:rPr>
              <a:t>100ml dung </a:t>
            </a:r>
            <a:r>
              <a:rPr lang="en-US" sz="1013" b="1" dirty="0" err="1">
                <a:solidFill>
                  <a:schemeClr val="accent2"/>
                </a:solidFill>
              </a:rPr>
              <a:t>dịch</a:t>
            </a:r>
            <a:r>
              <a:rPr lang="en-US" sz="1013" b="1" dirty="0">
                <a:solidFill>
                  <a:schemeClr val="accent2"/>
                </a:solidFill>
              </a:rPr>
              <a:t>  </a:t>
            </a:r>
            <a:r>
              <a:rPr lang="en-US" sz="1013" b="1" dirty="0" err="1">
                <a:solidFill>
                  <a:schemeClr val="accent2"/>
                </a:solidFill>
              </a:rPr>
              <a:t>nat</a:t>
            </a:r>
            <a:r>
              <a:rPr lang="en-US" sz="1013" b="1" dirty="0">
                <a:solidFill>
                  <a:schemeClr val="accent2"/>
                </a:solidFill>
              </a:rPr>
              <a:t> </a:t>
            </a:r>
            <a:r>
              <a:rPr lang="en-US" sz="1013" b="1" dirty="0" err="1">
                <a:solidFill>
                  <a:schemeClr val="accent2"/>
                </a:solidFill>
              </a:rPr>
              <a:t>triclorua</a:t>
            </a:r>
            <a:r>
              <a:rPr lang="en-US" sz="1013" b="1" dirty="0">
                <a:solidFill>
                  <a:schemeClr val="accent2"/>
                </a:solidFill>
              </a:rPr>
              <a:t> </a:t>
            </a:r>
            <a:r>
              <a:rPr lang="en-US" sz="1013" b="1" dirty="0" err="1">
                <a:solidFill>
                  <a:schemeClr val="accent2"/>
                </a:solidFill>
              </a:rPr>
              <a:t>có</a:t>
            </a:r>
            <a:r>
              <a:rPr lang="en-US" sz="1013" b="1" dirty="0">
                <a:solidFill>
                  <a:schemeClr val="accent2"/>
                </a:solidFill>
              </a:rPr>
              <a:t> </a:t>
            </a:r>
            <a:r>
              <a:rPr lang="en-US" sz="1013" b="1" dirty="0" err="1">
                <a:solidFill>
                  <a:schemeClr val="accent2"/>
                </a:solidFill>
              </a:rPr>
              <a:t>nồng</a:t>
            </a:r>
            <a:r>
              <a:rPr lang="en-US" sz="1013" b="1" dirty="0">
                <a:solidFill>
                  <a:schemeClr val="accent2"/>
                </a:solidFill>
              </a:rPr>
              <a:t> </a:t>
            </a:r>
            <a:r>
              <a:rPr lang="en-US" sz="1013" b="1" dirty="0" err="1">
                <a:solidFill>
                  <a:schemeClr val="accent2"/>
                </a:solidFill>
              </a:rPr>
              <a:t>độ</a:t>
            </a:r>
            <a:r>
              <a:rPr lang="en-US" sz="1013" b="1" dirty="0">
                <a:solidFill>
                  <a:schemeClr val="accent2"/>
                </a:solidFill>
              </a:rPr>
              <a:t> 0,2M</a:t>
            </a:r>
          </a:p>
        </p:txBody>
      </p:sp>
      <p:sp>
        <p:nvSpPr>
          <p:cNvPr id="3105" name="Rectangle 33"/>
          <p:cNvSpPr>
            <a:spLocks noChangeArrowheads="1"/>
          </p:cNvSpPr>
          <p:nvPr/>
        </p:nvSpPr>
        <p:spPr bwMode="auto">
          <a:xfrm>
            <a:off x="2222897" y="1314450"/>
            <a:ext cx="73129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013" b="1" dirty="0" err="1"/>
              <a:t>Tính</a:t>
            </a:r>
            <a:r>
              <a:rPr lang="en-US" sz="1013" b="1" dirty="0"/>
              <a:t> </a:t>
            </a:r>
            <a:r>
              <a:rPr lang="en-US" sz="1013" b="1" dirty="0" err="1"/>
              <a:t>toán</a:t>
            </a:r>
            <a:r>
              <a:rPr lang="en-US" sz="1013" b="1" dirty="0"/>
              <a:t>:</a:t>
            </a:r>
          </a:p>
        </p:txBody>
      </p:sp>
      <p:sp>
        <p:nvSpPr>
          <p:cNvPr id="3107" name="Rectangle 35"/>
          <p:cNvSpPr>
            <a:spLocks noChangeArrowheads="1"/>
          </p:cNvSpPr>
          <p:nvPr/>
        </p:nvSpPr>
        <p:spPr bwMode="auto">
          <a:xfrm>
            <a:off x="5200650" y="1314450"/>
            <a:ext cx="91884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dirty="0"/>
              <a:t> </a:t>
            </a:r>
            <a:r>
              <a:rPr lang="en-US" sz="1013" b="1" dirty="0" err="1"/>
              <a:t>Cách</a:t>
            </a:r>
            <a:r>
              <a:rPr lang="en-US" sz="1013" b="1" dirty="0"/>
              <a:t> </a:t>
            </a:r>
            <a:r>
              <a:rPr lang="en-US" sz="1013" b="1" dirty="0" err="1"/>
              <a:t>pha</a:t>
            </a:r>
            <a:r>
              <a:rPr lang="en-US" sz="1013" b="1" dirty="0"/>
              <a:t> </a:t>
            </a:r>
            <a:r>
              <a:rPr lang="en-US" sz="1013" b="1" dirty="0" err="1"/>
              <a:t>chế</a:t>
            </a:r>
            <a:endParaRPr lang="en-US" sz="1013"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checkerboard(across)">
                                      <p:cBhvr>
                                        <p:cTn id="7" dur="500"/>
                                        <p:tgtEl>
                                          <p:spTgt spid="310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05"/>
                                        </p:tgtEl>
                                        <p:attrNameLst>
                                          <p:attrName>style.visibility</p:attrName>
                                        </p:attrNameLst>
                                      </p:cBhvr>
                                      <p:to>
                                        <p:strVal val="visible"/>
                                      </p:to>
                                    </p:set>
                                    <p:animEffect transition="in" filter="checkerboard(across)">
                                      <p:cBhvr>
                                        <p:cTn id="10" dur="500"/>
                                        <p:tgtEl>
                                          <p:spTgt spid="3105"/>
                                        </p:tgtEl>
                                      </p:cBhvr>
                                    </p:animEffect>
                                  </p:childTnLst>
                                </p:cTn>
                              </p:par>
                              <p:par>
                                <p:cTn id="11" presetID="5" presetClass="entr" presetSubtype="10" fill="hold" nodeType="withEffect">
                                  <p:stCondLst>
                                    <p:cond delay="0"/>
                                  </p:stCondLst>
                                  <p:childTnLst>
                                    <p:set>
                                      <p:cBhvr>
                                        <p:cTn id="12" dur="1" fill="hold">
                                          <p:stCondLst>
                                            <p:cond delay="0"/>
                                          </p:stCondLst>
                                        </p:cTn>
                                        <p:tgtEl>
                                          <p:spTgt spid="3106"/>
                                        </p:tgtEl>
                                        <p:attrNameLst>
                                          <p:attrName>style.visibility</p:attrName>
                                        </p:attrNameLst>
                                      </p:cBhvr>
                                      <p:to>
                                        <p:strVal val="visible"/>
                                      </p:to>
                                    </p:set>
                                    <p:animEffect transition="in" filter="checkerboard(across)">
                                      <p:cBhvr>
                                        <p:cTn id="13" dur="500"/>
                                        <p:tgtEl>
                                          <p:spTgt spid="310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102"/>
                                        </p:tgtEl>
                                        <p:attrNameLst>
                                          <p:attrName>style.visibility</p:attrName>
                                        </p:attrNameLst>
                                      </p:cBhvr>
                                      <p:to>
                                        <p:strVal val="visible"/>
                                      </p:to>
                                    </p:set>
                                    <p:animEffect transition="in" filter="checkerboard(across)">
                                      <p:cBhvr>
                                        <p:cTn id="18" dur="500"/>
                                        <p:tgtEl>
                                          <p:spTgt spid="3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3105" grpId="0"/>
      <p:bldP spid="310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57300" y="68104"/>
            <a:ext cx="6286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chemeClr val="accent2"/>
                </a:solidFill>
              </a:rPr>
              <a:t>3) 50 gam dung </a:t>
            </a:r>
            <a:r>
              <a:rPr lang="en-US" sz="2400" b="1" dirty="0" err="1">
                <a:solidFill>
                  <a:schemeClr val="accent2"/>
                </a:solidFill>
              </a:rPr>
              <a:t>dịch</a:t>
            </a:r>
            <a:r>
              <a:rPr lang="en-US" sz="2400" b="1" dirty="0">
                <a:solidFill>
                  <a:schemeClr val="accent2"/>
                </a:solidFill>
              </a:rPr>
              <a:t> </a:t>
            </a:r>
            <a:r>
              <a:rPr lang="en-US" sz="2400" b="1" dirty="0" err="1">
                <a:solidFill>
                  <a:schemeClr val="accent2"/>
                </a:solidFill>
              </a:rPr>
              <a:t>đường</a:t>
            </a:r>
            <a:r>
              <a:rPr lang="en-US" sz="2400" b="1" dirty="0">
                <a:solidFill>
                  <a:schemeClr val="accent2"/>
                </a:solidFill>
              </a:rPr>
              <a:t> 5% </a:t>
            </a:r>
            <a:r>
              <a:rPr lang="en-US" sz="2400" b="1" dirty="0" err="1">
                <a:solidFill>
                  <a:schemeClr val="accent2"/>
                </a:solidFill>
              </a:rPr>
              <a:t>từ</a:t>
            </a:r>
            <a:r>
              <a:rPr lang="en-US" sz="2400" b="1" dirty="0">
                <a:solidFill>
                  <a:schemeClr val="accent2"/>
                </a:solidFill>
              </a:rPr>
              <a:t> dung </a:t>
            </a:r>
            <a:r>
              <a:rPr lang="en-US" sz="2400" b="1" dirty="0" err="1">
                <a:solidFill>
                  <a:schemeClr val="accent2"/>
                </a:solidFill>
              </a:rPr>
              <a:t>dịch</a:t>
            </a:r>
            <a:r>
              <a:rPr lang="en-US" sz="2400" b="1" dirty="0">
                <a:solidFill>
                  <a:schemeClr val="accent2"/>
                </a:solidFill>
              </a:rPr>
              <a:t> </a:t>
            </a:r>
            <a:r>
              <a:rPr lang="en-US" sz="2400" b="1" dirty="0" err="1">
                <a:solidFill>
                  <a:schemeClr val="accent2"/>
                </a:solidFill>
              </a:rPr>
              <a:t>đường</a:t>
            </a:r>
            <a:r>
              <a:rPr lang="en-US" sz="2400" b="1" dirty="0">
                <a:solidFill>
                  <a:schemeClr val="accent2"/>
                </a:solidFill>
              </a:rPr>
              <a:t> </a:t>
            </a:r>
            <a:r>
              <a:rPr lang="en-US" sz="2400" b="1" dirty="0" err="1">
                <a:solidFill>
                  <a:schemeClr val="accent2"/>
                </a:solidFill>
              </a:rPr>
              <a:t>có</a:t>
            </a:r>
            <a:r>
              <a:rPr lang="en-US" sz="2400" b="1" dirty="0">
                <a:solidFill>
                  <a:schemeClr val="accent2"/>
                </a:solidFill>
              </a:rPr>
              <a:t> </a:t>
            </a:r>
            <a:r>
              <a:rPr lang="en-US" sz="2400" b="1" dirty="0" err="1">
                <a:solidFill>
                  <a:schemeClr val="accent2"/>
                </a:solidFill>
              </a:rPr>
              <a:t>nồng</a:t>
            </a:r>
            <a:r>
              <a:rPr lang="en-US" sz="2400" b="1" dirty="0">
                <a:solidFill>
                  <a:schemeClr val="accent2"/>
                </a:solidFill>
              </a:rPr>
              <a:t> </a:t>
            </a:r>
            <a:r>
              <a:rPr lang="en-US" sz="2400" b="1" dirty="0" err="1">
                <a:solidFill>
                  <a:schemeClr val="accent2"/>
                </a:solidFill>
              </a:rPr>
              <a:t>độ</a:t>
            </a:r>
            <a:r>
              <a:rPr lang="en-US" sz="2400" b="1" dirty="0">
                <a:solidFill>
                  <a:schemeClr val="accent2"/>
                </a:solidFill>
              </a:rPr>
              <a:t> 15% ở </a:t>
            </a:r>
            <a:r>
              <a:rPr lang="en-US" sz="2400" b="1" dirty="0" err="1">
                <a:solidFill>
                  <a:schemeClr val="accent2"/>
                </a:solidFill>
              </a:rPr>
              <a:t>trên</a:t>
            </a:r>
            <a:endParaRPr lang="en-US" sz="2400" b="1" dirty="0">
              <a:solidFill>
                <a:schemeClr val="accent2"/>
              </a:solidFill>
            </a:endParaRPr>
          </a:p>
        </p:txBody>
      </p:sp>
      <p:sp>
        <p:nvSpPr>
          <p:cNvPr id="12" name="TextBox 11"/>
          <p:cNvSpPr txBox="1"/>
          <p:nvPr/>
        </p:nvSpPr>
        <p:spPr>
          <a:xfrm>
            <a:off x="1485900" y="971431"/>
            <a:ext cx="6652260" cy="1131079"/>
          </a:xfrm>
          <a:prstGeom prst="rect">
            <a:avLst/>
          </a:prstGeom>
          <a:solidFill>
            <a:srgbClr val="FFFF00"/>
          </a:solidFill>
        </p:spPr>
        <p:txBody>
          <a:bodyPr wrap="square" rtlCol="0">
            <a:spAutoFit/>
          </a:bodyPr>
          <a:lstStyle/>
          <a:p>
            <a:r>
              <a:rPr lang="en-US" sz="2250" dirty="0">
                <a:solidFill>
                  <a:srgbClr val="3333FF"/>
                </a:solidFill>
                <a:latin typeface="Times New Roman" pitchFamily="18" charset="0"/>
                <a:cs typeface="Times New Roman" pitchFamily="18" charset="0"/>
              </a:rPr>
              <a:t>Dung dịch 1 và dung dịch 2</a:t>
            </a:r>
          </a:p>
          <a:p>
            <a:r>
              <a:rPr lang="en-US" sz="2250" dirty="0">
                <a:solidFill>
                  <a:srgbClr val="3333FF"/>
                </a:solidFill>
                <a:latin typeface="Times New Roman" pitchFamily="18" charset="0"/>
                <a:cs typeface="Times New Roman" pitchFamily="18" charset="0"/>
              </a:rPr>
              <a:t>n</a:t>
            </a:r>
            <a:r>
              <a:rPr lang="en-US" sz="1500" dirty="0">
                <a:solidFill>
                  <a:srgbClr val="3333FF"/>
                </a:solidFill>
                <a:latin typeface="Times New Roman" pitchFamily="18" charset="0"/>
                <a:cs typeface="Times New Roman" pitchFamily="18" charset="0"/>
              </a:rPr>
              <a:t>ct1</a:t>
            </a:r>
            <a:r>
              <a:rPr lang="en-US" sz="2250" dirty="0">
                <a:solidFill>
                  <a:srgbClr val="3333FF"/>
                </a:solidFill>
                <a:latin typeface="Times New Roman" pitchFamily="18" charset="0"/>
                <a:cs typeface="Times New Roman" pitchFamily="18" charset="0"/>
              </a:rPr>
              <a:t> = n</a:t>
            </a:r>
            <a:r>
              <a:rPr lang="en-US" sz="1500" dirty="0">
                <a:solidFill>
                  <a:srgbClr val="3333FF"/>
                </a:solidFill>
                <a:latin typeface="Times New Roman" pitchFamily="18" charset="0"/>
                <a:cs typeface="Times New Roman" pitchFamily="18" charset="0"/>
              </a:rPr>
              <a:t>ct2</a:t>
            </a:r>
            <a:r>
              <a:rPr lang="en-US" sz="2250" dirty="0">
                <a:solidFill>
                  <a:srgbClr val="3333FF"/>
                </a:solidFill>
                <a:latin typeface="Times New Roman" pitchFamily="18" charset="0"/>
                <a:cs typeface="Times New Roman" pitchFamily="18" charset="0"/>
              </a:rPr>
              <a:t> </a:t>
            </a:r>
          </a:p>
          <a:p>
            <a:r>
              <a:rPr lang="en-US" sz="2250" dirty="0">
                <a:solidFill>
                  <a:srgbClr val="3333FF"/>
                </a:solidFill>
                <a:latin typeface="Times New Roman" pitchFamily="18" charset="0"/>
                <a:cs typeface="Times New Roman" pitchFamily="18" charset="0"/>
              </a:rPr>
              <a:t>m</a:t>
            </a:r>
            <a:r>
              <a:rPr lang="en-US" sz="1500" dirty="0">
                <a:solidFill>
                  <a:srgbClr val="3333FF"/>
                </a:solidFill>
                <a:latin typeface="Times New Roman" pitchFamily="18" charset="0"/>
                <a:cs typeface="Times New Roman" pitchFamily="18" charset="0"/>
              </a:rPr>
              <a:t>ct1</a:t>
            </a:r>
            <a:r>
              <a:rPr lang="en-US" sz="2250" dirty="0">
                <a:solidFill>
                  <a:srgbClr val="3333FF"/>
                </a:solidFill>
                <a:latin typeface="Times New Roman" pitchFamily="18" charset="0"/>
                <a:cs typeface="Times New Roman" pitchFamily="18" charset="0"/>
              </a:rPr>
              <a:t> = m</a:t>
            </a:r>
            <a:r>
              <a:rPr lang="en-US" sz="1500" dirty="0">
                <a:solidFill>
                  <a:srgbClr val="3333FF"/>
                </a:solidFill>
                <a:latin typeface="Times New Roman" pitchFamily="18" charset="0"/>
                <a:cs typeface="Times New Roman" pitchFamily="18" charset="0"/>
              </a:rPr>
              <a:t>ct2</a:t>
            </a:r>
            <a:r>
              <a:rPr lang="en-US" sz="2250" dirty="0">
                <a:solidFill>
                  <a:schemeClr val="bg2"/>
                </a:solidFill>
                <a:latin typeface="Times New Roman" pitchFamily="18" charset="0"/>
                <a:cs typeface="Times New Roman" pitchFamily="18" charset="0"/>
              </a:rPr>
              <a:t>  </a:t>
            </a:r>
            <a:endParaRPr lang="en-US" sz="15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4371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257300" y="-119314"/>
            <a:ext cx="6286500" cy="73866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FFFFFF"/>
                </a:solidFill>
                <a:effectLst>
                  <a:outerShdw blurRad="38100" dist="38100" dir="2700000" algn="tl">
                    <a:srgbClr val="000000"/>
                  </a:outerShdw>
                </a:effectLst>
                <a:latin typeface="Times New Roman" pitchFamily="18" charset="0"/>
              </a:rPr>
              <a:t>      </a:t>
            </a:r>
            <a:r>
              <a:rPr lang="en-US" sz="1800" b="1" dirty="0">
                <a:solidFill>
                  <a:schemeClr val="accent2"/>
                </a:solidFill>
              </a:rPr>
              <a:t>3) 50 gam dung </a:t>
            </a:r>
            <a:r>
              <a:rPr lang="en-US" sz="1800" b="1" dirty="0" err="1">
                <a:solidFill>
                  <a:schemeClr val="accent2"/>
                </a:solidFill>
              </a:rPr>
              <a:t>dịch</a:t>
            </a:r>
            <a:r>
              <a:rPr lang="en-US" sz="1800" b="1" dirty="0">
                <a:solidFill>
                  <a:schemeClr val="accent2"/>
                </a:solidFill>
              </a:rPr>
              <a:t> </a:t>
            </a:r>
            <a:r>
              <a:rPr lang="en-US" sz="1800" b="1" dirty="0" err="1">
                <a:solidFill>
                  <a:schemeClr val="accent2"/>
                </a:solidFill>
              </a:rPr>
              <a:t>đường</a:t>
            </a:r>
            <a:r>
              <a:rPr lang="en-US" sz="1800" b="1" dirty="0">
                <a:solidFill>
                  <a:schemeClr val="accent2"/>
                </a:solidFill>
              </a:rPr>
              <a:t> 5% </a:t>
            </a:r>
            <a:r>
              <a:rPr lang="en-US" sz="1800" b="1" dirty="0" err="1">
                <a:solidFill>
                  <a:schemeClr val="accent2"/>
                </a:solidFill>
              </a:rPr>
              <a:t>từ</a:t>
            </a:r>
            <a:r>
              <a:rPr lang="en-US" sz="1800" b="1" dirty="0">
                <a:solidFill>
                  <a:schemeClr val="accent2"/>
                </a:solidFill>
              </a:rPr>
              <a:t> dung </a:t>
            </a:r>
            <a:r>
              <a:rPr lang="en-US" sz="1800" b="1" dirty="0" err="1">
                <a:solidFill>
                  <a:schemeClr val="accent2"/>
                </a:solidFill>
              </a:rPr>
              <a:t>dịch</a:t>
            </a:r>
            <a:r>
              <a:rPr lang="en-US" sz="1800" b="1" dirty="0">
                <a:solidFill>
                  <a:schemeClr val="accent2"/>
                </a:solidFill>
              </a:rPr>
              <a:t> </a:t>
            </a:r>
            <a:r>
              <a:rPr lang="en-US" sz="1800" b="1" dirty="0" err="1">
                <a:solidFill>
                  <a:schemeClr val="accent2"/>
                </a:solidFill>
              </a:rPr>
              <a:t>đường</a:t>
            </a:r>
            <a:r>
              <a:rPr lang="en-US" sz="1800" b="1" dirty="0">
                <a:solidFill>
                  <a:schemeClr val="accent2"/>
                </a:solidFill>
              </a:rPr>
              <a:t> </a:t>
            </a:r>
            <a:r>
              <a:rPr lang="en-US" sz="1800" b="1" dirty="0" err="1">
                <a:solidFill>
                  <a:schemeClr val="accent2"/>
                </a:solidFill>
              </a:rPr>
              <a:t>có</a:t>
            </a:r>
            <a:r>
              <a:rPr lang="en-US" sz="1800" b="1" dirty="0">
                <a:solidFill>
                  <a:schemeClr val="accent2"/>
                </a:solidFill>
              </a:rPr>
              <a:t> </a:t>
            </a:r>
            <a:r>
              <a:rPr lang="en-US" sz="1800" b="1" dirty="0" err="1">
                <a:solidFill>
                  <a:schemeClr val="accent2"/>
                </a:solidFill>
              </a:rPr>
              <a:t>nồng</a:t>
            </a:r>
            <a:r>
              <a:rPr lang="en-US" sz="1800" b="1" dirty="0">
                <a:solidFill>
                  <a:schemeClr val="accent2"/>
                </a:solidFill>
              </a:rPr>
              <a:t> </a:t>
            </a:r>
            <a:r>
              <a:rPr lang="en-US" sz="1800" b="1" dirty="0" err="1">
                <a:solidFill>
                  <a:schemeClr val="accent2"/>
                </a:solidFill>
              </a:rPr>
              <a:t>độ</a:t>
            </a:r>
            <a:r>
              <a:rPr lang="en-US" sz="1800" b="1" dirty="0">
                <a:solidFill>
                  <a:schemeClr val="accent2"/>
                </a:solidFill>
              </a:rPr>
              <a:t> 15% ở </a:t>
            </a:r>
            <a:r>
              <a:rPr lang="en-US" sz="1800" b="1" dirty="0" err="1">
                <a:solidFill>
                  <a:schemeClr val="accent2"/>
                </a:solidFill>
              </a:rPr>
              <a:t>trên</a:t>
            </a:r>
            <a:endParaRPr lang="en-US" sz="1800" b="1" dirty="0">
              <a:solidFill>
                <a:schemeClr val="accent2"/>
              </a:solidFill>
            </a:endParaRPr>
          </a:p>
        </p:txBody>
      </p:sp>
      <p:sp>
        <p:nvSpPr>
          <p:cNvPr id="6" name="Text Box 5"/>
          <p:cNvSpPr txBox="1">
            <a:spLocks noChangeArrowheads="1"/>
          </p:cNvSpPr>
          <p:nvPr/>
        </p:nvSpPr>
        <p:spPr bwMode="auto">
          <a:xfrm>
            <a:off x="1657350" y="510303"/>
            <a:ext cx="1714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b="1" u="sng" kern="0" dirty="0" err="1">
                <a:solidFill>
                  <a:srgbClr val="3333FF"/>
                </a:solidFill>
              </a:rPr>
              <a:t>Tính</a:t>
            </a:r>
            <a:r>
              <a:rPr lang="en-US" sz="2400" b="1" u="sng" kern="0" dirty="0">
                <a:solidFill>
                  <a:srgbClr val="3333FF"/>
                </a:solidFill>
              </a:rPr>
              <a:t> </a:t>
            </a:r>
            <a:r>
              <a:rPr lang="en-US" sz="2400" b="1" u="sng" kern="0" dirty="0" err="1">
                <a:solidFill>
                  <a:srgbClr val="3333FF"/>
                </a:solidFill>
              </a:rPr>
              <a:t>toán</a:t>
            </a:r>
            <a:r>
              <a:rPr lang="en-US" sz="2400" b="1" u="sng" kern="0" dirty="0">
                <a:solidFill>
                  <a:srgbClr val="3333FF"/>
                </a:solidFill>
              </a:rPr>
              <a:t>:</a:t>
            </a:r>
          </a:p>
        </p:txBody>
      </p:sp>
      <p:sp>
        <p:nvSpPr>
          <p:cNvPr id="31" name="Text Box 5"/>
          <p:cNvSpPr txBox="1">
            <a:spLocks noChangeArrowheads="1"/>
          </p:cNvSpPr>
          <p:nvPr/>
        </p:nvSpPr>
        <p:spPr bwMode="auto">
          <a:xfrm>
            <a:off x="1154430" y="914400"/>
            <a:ext cx="5715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marL="257175" indent="-257175" eaLnBrk="0" hangingPunct="0">
              <a:spcBef>
                <a:spcPct val="50000"/>
              </a:spcBef>
              <a:buFontTx/>
              <a:buChar char="-"/>
              <a:defRPr/>
            </a:pPr>
            <a:r>
              <a:rPr lang="en-US" sz="1800" kern="0" dirty="0" err="1">
                <a:solidFill>
                  <a:srgbClr val="3333FF"/>
                </a:solidFill>
              </a:rPr>
              <a:t>Khối</a:t>
            </a:r>
            <a:r>
              <a:rPr lang="en-US" sz="1800" kern="0" dirty="0">
                <a:solidFill>
                  <a:srgbClr val="3333FF"/>
                </a:solidFill>
              </a:rPr>
              <a:t> </a:t>
            </a:r>
            <a:r>
              <a:rPr lang="en-US" sz="1800" kern="0" dirty="0" err="1">
                <a:solidFill>
                  <a:srgbClr val="3333FF"/>
                </a:solidFill>
              </a:rPr>
              <a:t>lượng</a:t>
            </a:r>
            <a:r>
              <a:rPr lang="en-US" sz="1800" kern="0" dirty="0">
                <a:solidFill>
                  <a:srgbClr val="3333FF"/>
                </a:solidFill>
              </a:rPr>
              <a:t> </a:t>
            </a:r>
            <a:r>
              <a:rPr lang="en-US" sz="1800" kern="0" dirty="0" err="1">
                <a:solidFill>
                  <a:srgbClr val="3333FF"/>
                </a:solidFill>
              </a:rPr>
              <a:t>chất</a:t>
            </a:r>
            <a:r>
              <a:rPr lang="en-US" sz="1800" kern="0" dirty="0">
                <a:solidFill>
                  <a:srgbClr val="3333FF"/>
                </a:solidFill>
              </a:rPr>
              <a:t> tan </a:t>
            </a:r>
            <a:r>
              <a:rPr lang="en-US" sz="1800" kern="0" dirty="0" err="1">
                <a:solidFill>
                  <a:srgbClr val="3333FF"/>
                </a:solidFill>
              </a:rPr>
              <a:t>đường</a:t>
            </a:r>
            <a:r>
              <a:rPr lang="en-US" sz="1800" kern="0" dirty="0">
                <a:solidFill>
                  <a:srgbClr val="3333FF"/>
                </a:solidFill>
              </a:rPr>
              <a:t> </a:t>
            </a:r>
            <a:r>
              <a:rPr lang="en-US" sz="1800" kern="0" dirty="0" err="1">
                <a:solidFill>
                  <a:srgbClr val="3333FF"/>
                </a:solidFill>
              </a:rPr>
              <a:t>có</a:t>
            </a:r>
            <a:r>
              <a:rPr lang="en-US" sz="1800" kern="0" dirty="0">
                <a:solidFill>
                  <a:srgbClr val="3333FF"/>
                </a:solidFill>
              </a:rPr>
              <a:t> </a:t>
            </a:r>
            <a:r>
              <a:rPr lang="en-US" sz="1800" kern="0" dirty="0" err="1">
                <a:solidFill>
                  <a:srgbClr val="3333FF"/>
                </a:solidFill>
              </a:rPr>
              <a:t>trong</a:t>
            </a:r>
            <a:r>
              <a:rPr lang="en-US" sz="1800" kern="0" dirty="0">
                <a:solidFill>
                  <a:srgbClr val="3333FF"/>
                </a:solidFill>
              </a:rPr>
              <a:t> 50 gam dung </a:t>
            </a:r>
            <a:r>
              <a:rPr lang="en-US" sz="1800" kern="0" dirty="0" err="1">
                <a:solidFill>
                  <a:srgbClr val="3333FF"/>
                </a:solidFill>
              </a:rPr>
              <a:t>dịch</a:t>
            </a:r>
            <a:r>
              <a:rPr lang="en-US" sz="1800" kern="0" dirty="0">
                <a:solidFill>
                  <a:srgbClr val="3333FF"/>
                </a:solidFill>
              </a:rPr>
              <a:t> 5% </a:t>
            </a:r>
            <a:r>
              <a:rPr lang="en-US" sz="1800" kern="0" dirty="0" err="1">
                <a:solidFill>
                  <a:srgbClr val="3333FF"/>
                </a:solidFill>
              </a:rPr>
              <a:t>là</a:t>
            </a:r>
            <a:r>
              <a:rPr lang="en-US" sz="1800" kern="0" dirty="0">
                <a:solidFill>
                  <a:srgbClr val="3333FF"/>
                </a:solidFill>
              </a:rPr>
              <a:t>: </a:t>
            </a:r>
          </a:p>
          <a:p>
            <a:pPr algn="ctr" eaLnBrk="0" hangingPunct="0">
              <a:spcBef>
                <a:spcPct val="50000"/>
              </a:spcBef>
              <a:defRPr/>
            </a:pPr>
            <a:r>
              <a:rPr lang="en-US" sz="1800" kern="0" dirty="0">
                <a:solidFill>
                  <a:srgbClr val="3333FF"/>
                </a:solidFill>
              </a:rPr>
              <a:t>m </a:t>
            </a:r>
            <a:r>
              <a:rPr lang="en-US" sz="1800" kern="0" baseline="-25000" dirty="0" err="1">
                <a:solidFill>
                  <a:srgbClr val="3333FF"/>
                </a:solidFill>
              </a:rPr>
              <a:t>đường</a:t>
            </a:r>
            <a:r>
              <a:rPr lang="en-US" sz="1800" kern="0" dirty="0">
                <a:solidFill>
                  <a:srgbClr val="3333FF"/>
                </a:solidFill>
              </a:rPr>
              <a:t> = 5.50/100=2,5 g</a:t>
            </a:r>
          </a:p>
          <a:p>
            <a:pPr marL="257175" indent="-257175" eaLnBrk="0" hangingPunct="0">
              <a:spcBef>
                <a:spcPct val="50000"/>
              </a:spcBef>
              <a:buFontTx/>
              <a:buChar char="-"/>
              <a:defRPr/>
            </a:pPr>
            <a:r>
              <a:rPr lang="en-US" sz="1800" kern="0" dirty="0" err="1">
                <a:solidFill>
                  <a:srgbClr val="3333FF"/>
                </a:solidFill>
              </a:rPr>
              <a:t>Khối</a:t>
            </a:r>
            <a:r>
              <a:rPr lang="en-US" sz="1800" kern="0" dirty="0">
                <a:solidFill>
                  <a:srgbClr val="3333FF"/>
                </a:solidFill>
              </a:rPr>
              <a:t> </a:t>
            </a:r>
            <a:r>
              <a:rPr lang="en-US" sz="1800" kern="0" dirty="0" err="1">
                <a:solidFill>
                  <a:srgbClr val="3333FF"/>
                </a:solidFill>
              </a:rPr>
              <a:t>lương</a:t>
            </a:r>
            <a:r>
              <a:rPr lang="en-US" sz="1800" kern="0" dirty="0">
                <a:solidFill>
                  <a:srgbClr val="3333FF"/>
                </a:solidFill>
              </a:rPr>
              <a:t> dung </a:t>
            </a:r>
            <a:r>
              <a:rPr lang="en-US" sz="1800" kern="0" dirty="0" err="1">
                <a:solidFill>
                  <a:srgbClr val="3333FF"/>
                </a:solidFill>
              </a:rPr>
              <a:t>dịch</a:t>
            </a:r>
            <a:r>
              <a:rPr lang="en-US" sz="1800" kern="0" dirty="0">
                <a:solidFill>
                  <a:srgbClr val="3333FF"/>
                </a:solidFill>
              </a:rPr>
              <a:t> </a:t>
            </a:r>
            <a:r>
              <a:rPr lang="en-US" sz="1800" kern="0" dirty="0" err="1">
                <a:solidFill>
                  <a:srgbClr val="3333FF"/>
                </a:solidFill>
              </a:rPr>
              <a:t>đường</a:t>
            </a:r>
            <a:r>
              <a:rPr lang="en-US" sz="1800" kern="0" dirty="0">
                <a:solidFill>
                  <a:srgbClr val="3333FF"/>
                </a:solidFill>
              </a:rPr>
              <a:t> 15% </a:t>
            </a:r>
            <a:r>
              <a:rPr lang="en-US" sz="1800" kern="0" dirty="0" err="1">
                <a:solidFill>
                  <a:srgbClr val="3333FF"/>
                </a:solidFill>
              </a:rPr>
              <a:t>có</a:t>
            </a:r>
            <a:r>
              <a:rPr lang="en-US" sz="1800" kern="0" dirty="0">
                <a:solidFill>
                  <a:srgbClr val="3333FF"/>
                </a:solidFill>
              </a:rPr>
              <a:t> </a:t>
            </a:r>
            <a:r>
              <a:rPr lang="en-US" sz="1800" kern="0" dirty="0" err="1">
                <a:solidFill>
                  <a:srgbClr val="3333FF"/>
                </a:solidFill>
              </a:rPr>
              <a:t>chứa</a:t>
            </a:r>
            <a:r>
              <a:rPr lang="en-US" sz="1800" kern="0" dirty="0">
                <a:solidFill>
                  <a:srgbClr val="3333FF"/>
                </a:solidFill>
              </a:rPr>
              <a:t> 2,5 gam </a:t>
            </a:r>
            <a:r>
              <a:rPr lang="en-US" sz="1800" kern="0" dirty="0" err="1">
                <a:solidFill>
                  <a:srgbClr val="3333FF"/>
                </a:solidFill>
              </a:rPr>
              <a:t>đường</a:t>
            </a:r>
            <a:r>
              <a:rPr lang="en-US" sz="1800" kern="0" dirty="0">
                <a:solidFill>
                  <a:srgbClr val="3333FF"/>
                </a:solidFill>
              </a:rPr>
              <a:t> </a:t>
            </a:r>
            <a:r>
              <a:rPr lang="en-US" sz="1800" kern="0" dirty="0" err="1">
                <a:solidFill>
                  <a:srgbClr val="3333FF"/>
                </a:solidFill>
              </a:rPr>
              <a:t>là</a:t>
            </a:r>
            <a:r>
              <a:rPr lang="en-US" sz="1800" kern="0" dirty="0">
                <a:solidFill>
                  <a:srgbClr val="3333FF"/>
                </a:solidFill>
              </a:rPr>
              <a:t>  </a:t>
            </a:r>
            <a:r>
              <a:rPr lang="en-US" sz="1800" kern="0" dirty="0" err="1">
                <a:solidFill>
                  <a:srgbClr val="3333FF"/>
                </a:solidFill>
              </a:rPr>
              <a:t>m</a:t>
            </a:r>
            <a:r>
              <a:rPr lang="en-US" sz="1800" kern="0" baseline="-25000" dirty="0" err="1">
                <a:solidFill>
                  <a:srgbClr val="3333FF"/>
                </a:solidFill>
              </a:rPr>
              <a:t>dd</a:t>
            </a:r>
            <a:r>
              <a:rPr lang="en-US" sz="1800" kern="0" dirty="0">
                <a:solidFill>
                  <a:srgbClr val="3333FF"/>
                </a:solidFill>
              </a:rPr>
              <a:t> = 100.2,5/15= 16,7</a:t>
            </a:r>
          </a:p>
          <a:p>
            <a:pPr marL="257175" indent="-257175" eaLnBrk="0" hangingPunct="0">
              <a:spcBef>
                <a:spcPct val="50000"/>
              </a:spcBef>
              <a:buFontTx/>
              <a:buChar char="-"/>
              <a:defRPr/>
            </a:pPr>
            <a:r>
              <a:rPr lang="en-US" sz="1800" kern="0" dirty="0" err="1">
                <a:solidFill>
                  <a:srgbClr val="3333FF"/>
                </a:solidFill>
              </a:rPr>
              <a:t>Khối</a:t>
            </a:r>
            <a:r>
              <a:rPr lang="en-US" sz="1800" kern="0" dirty="0">
                <a:solidFill>
                  <a:srgbClr val="3333FF"/>
                </a:solidFill>
              </a:rPr>
              <a:t> </a:t>
            </a:r>
            <a:r>
              <a:rPr lang="en-US" sz="1800" kern="0" dirty="0" err="1">
                <a:solidFill>
                  <a:srgbClr val="3333FF"/>
                </a:solidFill>
              </a:rPr>
              <a:t>lượng</a:t>
            </a:r>
            <a:r>
              <a:rPr lang="en-US" sz="1800" kern="0" dirty="0">
                <a:solidFill>
                  <a:srgbClr val="3333FF"/>
                </a:solidFill>
              </a:rPr>
              <a:t> </a:t>
            </a:r>
            <a:r>
              <a:rPr lang="en-US" sz="1800" kern="0" dirty="0" err="1">
                <a:solidFill>
                  <a:srgbClr val="3333FF"/>
                </a:solidFill>
              </a:rPr>
              <a:t>nước</a:t>
            </a:r>
            <a:r>
              <a:rPr lang="en-US" sz="1800" kern="0" dirty="0">
                <a:solidFill>
                  <a:srgbClr val="3333FF"/>
                </a:solidFill>
              </a:rPr>
              <a:t> </a:t>
            </a:r>
            <a:r>
              <a:rPr lang="en-US" sz="1800" kern="0" dirty="0" err="1">
                <a:solidFill>
                  <a:srgbClr val="3333FF"/>
                </a:solidFill>
              </a:rPr>
              <a:t>cần</a:t>
            </a:r>
            <a:r>
              <a:rPr lang="en-US" sz="1800" kern="0" dirty="0">
                <a:solidFill>
                  <a:srgbClr val="3333FF"/>
                </a:solidFill>
              </a:rPr>
              <a:t> dung </a:t>
            </a:r>
            <a:r>
              <a:rPr lang="en-US" sz="1800" kern="0" dirty="0" err="1">
                <a:solidFill>
                  <a:srgbClr val="3333FF"/>
                </a:solidFill>
              </a:rPr>
              <a:t>là</a:t>
            </a:r>
            <a:r>
              <a:rPr lang="en-US" sz="1800" kern="0" dirty="0">
                <a:solidFill>
                  <a:srgbClr val="3333FF"/>
                </a:solidFill>
              </a:rPr>
              <a:t>: 50-16,7 = 33,3 g</a:t>
            </a:r>
          </a:p>
        </p:txBody>
      </p:sp>
    </p:spTree>
    <p:extLst>
      <p:ext uri="{BB962C8B-B14F-4D97-AF65-F5344CB8AC3E}">
        <p14:creationId xmlns:p14="http://schemas.microsoft.com/office/powerpoint/2010/main" val="42773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45444" y="171450"/>
            <a:ext cx="4583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b="1" u="sng" kern="0" dirty="0" err="1"/>
              <a:t>Cách</a:t>
            </a:r>
            <a:r>
              <a:rPr lang="en-US" sz="2400" b="1" u="sng" kern="0" dirty="0"/>
              <a:t> </a:t>
            </a:r>
            <a:r>
              <a:rPr lang="en-US" sz="2400" b="1" u="sng" kern="0" dirty="0" err="1"/>
              <a:t>pha</a:t>
            </a:r>
            <a:r>
              <a:rPr lang="en-US" sz="2400" b="1" u="sng" kern="0" dirty="0"/>
              <a:t> </a:t>
            </a:r>
            <a:r>
              <a:rPr lang="en-US" sz="2400" b="1" u="sng" kern="0" dirty="0" err="1"/>
              <a:t>chế</a:t>
            </a:r>
            <a:r>
              <a:rPr lang="en-US" sz="2400" b="1" kern="0" dirty="0"/>
              <a:t>: (</a:t>
            </a:r>
            <a:r>
              <a:rPr lang="en-US" sz="2400" b="1" kern="0" dirty="0" err="1"/>
              <a:t>làm</a:t>
            </a:r>
            <a:r>
              <a:rPr lang="en-US" sz="2400" b="1" kern="0" dirty="0"/>
              <a:t> </a:t>
            </a:r>
            <a:r>
              <a:rPr lang="en-US" sz="2400" b="1" kern="0" dirty="0" err="1"/>
              <a:t>thí</a:t>
            </a:r>
            <a:r>
              <a:rPr lang="en-US" sz="2400" b="1" kern="0" dirty="0"/>
              <a:t> </a:t>
            </a:r>
            <a:r>
              <a:rPr lang="en-US" sz="2400" b="1" kern="0" dirty="0" err="1"/>
              <a:t>nghiệm</a:t>
            </a:r>
            <a:r>
              <a:rPr lang="en-US" sz="2400" b="1" kern="0" dirty="0"/>
              <a:t>)</a:t>
            </a:r>
          </a:p>
        </p:txBody>
      </p:sp>
      <p:sp>
        <p:nvSpPr>
          <p:cNvPr id="5" name="Text Box 7"/>
          <p:cNvSpPr txBox="1">
            <a:spLocks noChangeArrowheads="1"/>
          </p:cNvSpPr>
          <p:nvPr/>
        </p:nvSpPr>
        <p:spPr bwMode="auto">
          <a:xfrm>
            <a:off x="1485900" y="685800"/>
            <a:ext cx="617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kern="0" dirty="0"/>
              <a:t>- </a:t>
            </a:r>
            <a:r>
              <a:rPr lang="en-US" sz="2400" kern="0" dirty="0" err="1"/>
              <a:t>Cân</a:t>
            </a:r>
            <a:r>
              <a:rPr lang="en-US" sz="2400" kern="0" dirty="0"/>
              <a:t> </a:t>
            </a:r>
            <a:r>
              <a:rPr lang="en-US" sz="2400" kern="0" dirty="0" err="1"/>
              <a:t>lấy</a:t>
            </a:r>
            <a:r>
              <a:rPr lang="en-US" sz="2400" kern="0" dirty="0"/>
              <a:t> 16,7g dung </a:t>
            </a:r>
            <a:r>
              <a:rPr lang="en-US" sz="2400" kern="0" dirty="0" err="1"/>
              <a:t>dịch</a:t>
            </a:r>
            <a:r>
              <a:rPr lang="en-US" sz="2400" kern="0" dirty="0"/>
              <a:t> </a:t>
            </a:r>
            <a:r>
              <a:rPr lang="en-US" sz="2400" kern="0" dirty="0" err="1"/>
              <a:t>đường</a:t>
            </a:r>
            <a:r>
              <a:rPr lang="en-US" sz="2400" kern="0" dirty="0"/>
              <a:t> 15% ban </a:t>
            </a:r>
            <a:r>
              <a:rPr lang="en-US" sz="2400" kern="0" dirty="0" err="1"/>
              <a:t>đầu</a:t>
            </a:r>
            <a:r>
              <a:rPr lang="en-US" sz="2400" kern="0" dirty="0"/>
              <a:t> </a:t>
            </a:r>
            <a:r>
              <a:rPr lang="en-US" sz="2400" kern="0" dirty="0" err="1"/>
              <a:t>sau</a:t>
            </a:r>
            <a:r>
              <a:rPr lang="en-US" sz="2400" kern="0" dirty="0"/>
              <a:t> </a:t>
            </a:r>
            <a:r>
              <a:rPr lang="en-US" sz="2400" kern="0" dirty="0" err="1"/>
              <a:t>đó</a:t>
            </a:r>
            <a:r>
              <a:rPr lang="en-US" sz="2400" kern="0" dirty="0"/>
              <a:t> </a:t>
            </a:r>
            <a:r>
              <a:rPr lang="en-US" sz="2400" kern="0" dirty="0" err="1"/>
              <a:t>đổ</a:t>
            </a:r>
            <a:r>
              <a:rPr lang="en-US" sz="2400" kern="0" dirty="0"/>
              <a:t> </a:t>
            </a:r>
            <a:r>
              <a:rPr lang="en-US" sz="2400" kern="0" dirty="0" err="1"/>
              <a:t>vào</a:t>
            </a:r>
            <a:r>
              <a:rPr lang="en-US" sz="2400" kern="0" dirty="0"/>
              <a:t> </a:t>
            </a:r>
            <a:r>
              <a:rPr lang="en-US" sz="2400" kern="0" dirty="0" err="1"/>
              <a:t>cốc</a:t>
            </a:r>
            <a:r>
              <a:rPr lang="en-US" sz="2400" kern="0" dirty="0"/>
              <a:t> (</a:t>
            </a:r>
            <a:r>
              <a:rPr lang="en-US" sz="2400" kern="0" dirty="0" err="1"/>
              <a:t>có</a:t>
            </a:r>
            <a:r>
              <a:rPr lang="en-US" sz="2400" kern="0" dirty="0"/>
              <a:t> dung </a:t>
            </a:r>
            <a:r>
              <a:rPr lang="en-US" sz="2400" kern="0" dirty="0" err="1"/>
              <a:t>tích</a:t>
            </a:r>
            <a:r>
              <a:rPr lang="en-US" sz="2400" kern="0" dirty="0"/>
              <a:t> 100ml).</a:t>
            </a:r>
          </a:p>
        </p:txBody>
      </p:sp>
      <p:sp>
        <p:nvSpPr>
          <p:cNvPr id="6" name="Text Box 8"/>
          <p:cNvSpPr txBox="1">
            <a:spLocks noChangeArrowheads="1"/>
          </p:cNvSpPr>
          <p:nvPr/>
        </p:nvSpPr>
        <p:spPr bwMode="auto">
          <a:xfrm>
            <a:off x="1645444" y="1657350"/>
            <a:ext cx="617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defRPr/>
            </a:pPr>
            <a:r>
              <a:rPr lang="en-US" sz="2400" kern="0" dirty="0"/>
              <a:t>- </a:t>
            </a:r>
            <a:r>
              <a:rPr lang="en-US" sz="2400" kern="0" dirty="0" err="1"/>
              <a:t>Cân</a:t>
            </a:r>
            <a:r>
              <a:rPr lang="en-US" sz="2400" kern="0" dirty="0"/>
              <a:t> </a:t>
            </a:r>
            <a:r>
              <a:rPr lang="en-US" sz="2400" kern="0" dirty="0" err="1"/>
              <a:t>lấy</a:t>
            </a:r>
            <a:r>
              <a:rPr lang="en-US" sz="2400" kern="0" dirty="0"/>
              <a:t> 33,3g </a:t>
            </a:r>
            <a:r>
              <a:rPr lang="en-US" sz="2400" kern="0" dirty="0" err="1"/>
              <a:t>nước</a:t>
            </a:r>
            <a:r>
              <a:rPr lang="en-US" sz="2400" kern="0" dirty="0"/>
              <a:t> </a:t>
            </a:r>
            <a:r>
              <a:rPr lang="en-US" sz="2400" kern="0" dirty="0" err="1"/>
              <a:t>cất</a:t>
            </a:r>
            <a:r>
              <a:rPr lang="en-US" sz="2400" kern="0" dirty="0"/>
              <a:t> </a:t>
            </a:r>
            <a:r>
              <a:rPr lang="en-US" sz="2400" kern="0" dirty="0" err="1"/>
              <a:t>hoặc</a:t>
            </a:r>
            <a:r>
              <a:rPr lang="en-US" sz="2400" kern="0" dirty="0"/>
              <a:t> </a:t>
            </a:r>
            <a:r>
              <a:rPr lang="en-US" sz="2400" kern="0" dirty="0" err="1"/>
              <a:t>đong</a:t>
            </a:r>
            <a:r>
              <a:rPr lang="en-US" sz="2400" kern="0" dirty="0"/>
              <a:t> 33,3 ml </a:t>
            </a:r>
            <a:r>
              <a:rPr lang="en-US" sz="2400" kern="0" dirty="0" err="1"/>
              <a:t>nước</a:t>
            </a:r>
            <a:r>
              <a:rPr lang="en-US" sz="2400" kern="0" dirty="0"/>
              <a:t> </a:t>
            </a:r>
            <a:r>
              <a:rPr lang="en-US" sz="2400" kern="0" dirty="0" err="1"/>
              <a:t>cất</a:t>
            </a:r>
            <a:r>
              <a:rPr lang="en-US" sz="2400" kern="0" dirty="0"/>
              <a:t>, </a:t>
            </a:r>
            <a:r>
              <a:rPr lang="en-US" sz="2400" kern="0" dirty="0" err="1"/>
              <a:t>sau</a:t>
            </a:r>
            <a:r>
              <a:rPr lang="en-US" sz="2400" kern="0" dirty="0"/>
              <a:t> </a:t>
            </a:r>
            <a:r>
              <a:rPr lang="en-US" sz="2400" kern="0" dirty="0" err="1"/>
              <a:t>đó</a:t>
            </a:r>
            <a:r>
              <a:rPr lang="en-US" sz="2400" kern="0" dirty="0"/>
              <a:t> </a:t>
            </a:r>
            <a:r>
              <a:rPr lang="en-US" sz="2400" kern="0" dirty="0" err="1"/>
              <a:t>đổ</a:t>
            </a:r>
            <a:r>
              <a:rPr lang="en-US" sz="2400" kern="0" dirty="0"/>
              <a:t> </a:t>
            </a:r>
            <a:r>
              <a:rPr lang="en-US" sz="2400" kern="0" dirty="0" err="1"/>
              <a:t>vào</a:t>
            </a:r>
            <a:r>
              <a:rPr lang="en-US" sz="2400" kern="0" dirty="0"/>
              <a:t>  </a:t>
            </a:r>
            <a:r>
              <a:rPr lang="en-US" sz="2400" kern="0" dirty="0" err="1"/>
              <a:t>cốc</a:t>
            </a:r>
            <a:r>
              <a:rPr lang="en-US" sz="2400" kern="0" dirty="0"/>
              <a:t>  </a:t>
            </a:r>
            <a:r>
              <a:rPr lang="en-US" sz="2400" kern="0" dirty="0" err="1"/>
              <a:t>đựng</a:t>
            </a:r>
            <a:r>
              <a:rPr lang="en-US" sz="2400" kern="0" dirty="0"/>
              <a:t> dung  </a:t>
            </a:r>
            <a:r>
              <a:rPr lang="en-US" sz="2400" kern="0" dirty="0" err="1"/>
              <a:t>dịch</a:t>
            </a:r>
            <a:r>
              <a:rPr lang="en-US" sz="2400" kern="0" dirty="0"/>
              <a:t>  </a:t>
            </a:r>
            <a:r>
              <a:rPr lang="en-US" sz="2400" kern="0" dirty="0" err="1"/>
              <a:t>đường</a:t>
            </a:r>
            <a:r>
              <a:rPr lang="en-US" sz="2400" kern="0" dirty="0"/>
              <a:t> </a:t>
            </a:r>
            <a:r>
              <a:rPr lang="en-US" sz="2400" kern="0" dirty="0" err="1"/>
              <a:t>nói</a:t>
            </a:r>
            <a:r>
              <a:rPr lang="en-US" sz="2400" kern="0" dirty="0"/>
              <a:t> </a:t>
            </a:r>
            <a:r>
              <a:rPr lang="en-US" sz="2400" kern="0" dirty="0" err="1"/>
              <a:t>trên</a:t>
            </a:r>
            <a:r>
              <a:rPr lang="en-US" sz="2400" kern="0" dirty="0"/>
              <a:t> </a:t>
            </a:r>
            <a:r>
              <a:rPr lang="en-US" sz="2400" kern="0" dirty="0" err="1"/>
              <a:t>và</a:t>
            </a:r>
            <a:r>
              <a:rPr lang="en-US" sz="2400" kern="0" dirty="0"/>
              <a:t> </a:t>
            </a:r>
            <a:r>
              <a:rPr lang="en-US" sz="2400" kern="0" dirty="0" err="1"/>
              <a:t>khuấy</a:t>
            </a:r>
            <a:r>
              <a:rPr lang="en-US" sz="2400" kern="0" dirty="0"/>
              <a:t> </a:t>
            </a:r>
            <a:r>
              <a:rPr lang="en-US" sz="2400" kern="0" dirty="0" err="1"/>
              <a:t>đều</a:t>
            </a:r>
            <a:r>
              <a:rPr lang="en-US" sz="2400" kern="0" dirty="0"/>
              <a:t>, ta </a:t>
            </a:r>
            <a:r>
              <a:rPr lang="en-US" sz="2400" kern="0" dirty="0" err="1"/>
              <a:t>được</a:t>
            </a:r>
            <a:r>
              <a:rPr lang="en-US" sz="2400" kern="0" dirty="0"/>
              <a:t> 50g dung </a:t>
            </a:r>
            <a:r>
              <a:rPr lang="en-US" sz="2400" kern="0" dirty="0" err="1"/>
              <a:t>dịch</a:t>
            </a:r>
            <a:r>
              <a:rPr lang="en-US" sz="2400" kern="0" dirty="0"/>
              <a:t> </a:t>
            </a:r>
            <a:r>
              <a:rPr lang="en-US" sz="2400" kern="0" dirty="0" err="1"/>
              <a:t>đường</a:t>
            </a:r>
            <a:r>
              <a:rPr lang="en-US" sz="2400" kern="0" dirty="0"/>
              <a:t> 5% </a:t>
            </a:r>
          </a:p>
        </p:txBody>
      </p:sp>
    </p:spTree>
    <p:extLst>
      <p:ext uri="{BB962C8B-B14F-4D97-AF65-F5344CB8AC3E}">
        <p14:creationId xmlns:p14="http://schemas.microsoft.com/office/powerpoint/2010/main" val="84040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257300" y="-119315"/>
            <a:ext cx="6286500" cy="73866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FFFFFF"/>
                </a:solidFill>
                <a:effectLst>
                  <a:outerShdw blurRad="38100" dist="38100" dir="2700000" algn="tl">
                    <a:srgbClr val="000000"/>
                  </a:outerShdw>
                </a:effectLst>
                <a:latin typeface="Times New Roman" pitchFamily="18" charset="0"/>
              </a:rPr>
              <a:t>     </a:t>
            </a:r>
            <a:r>
              <a:rPr lang="en-US" sz="1800" b="1" dirty="0">
                <a:solidFill>
                  <a:schemeClr val="accent2"/>
                </a:solidFill>
              </a:rPr>
              <a:t>4) 50ml dung </a:t>
            </a:r>
            <a:r>
              <a:rPr lang="en-US" sz="1800" b="1" dirty="0" err="1">
                <a:solidFill>
                  <a:schemeClr val="accent2"/>
                </a:solidFill>
              </a:rPr>
              <a:t>dịch</a:t>
            </a:r>
            <a:r>
              <a:rPr lang="en-US" sz="1800" b="1" dirty="0">
                <a:solidFill>
                  <a:schemeClr val="accent2"/>
                </a:solidFill>
              </a:rPr>
              <a:t> </a:t>
            </a:r>
            <a:r>
              <a:rPr lang="en-US" sz="1800" b="1" dirty="0" err="1">
                <a:solidFill>
                  <a:schemeClr val="accent2"/>
                </a:solidFill>
              </a:rPr>
              <a:t>Nattri</a:t>
            </a:r>
            <a:r>
              <a:rPr lang="en-US" sz="1800" b="1" dirty="0">
                <a:solidFill>
                  <a:schemeClr val="accent2"/>
                </a:solidFill>
              </a:rPr>
              <a:t> </a:t>
            </a:r>
            <a:r>
              <a:rPr lang="en-US" sz="1800" b="1" dirty="0" err="1">
                <a:solidFill>
                  <a:schemeClr val="accent2"/>
                </a:solidFill>
              </a:rPr>
              <a:t>clorua</a:t>
            </a:r>
            <a:r>
              <a:rPr lang="en-US" sz="1800" b="1" dirty="0">
                <a:solidFill>
                  <a:schemeClr val="accent2"/>
                </a:solidFill>
              </a:rPr>
              <a:t> </a:t>
            </a:r>
            <a:r>
              <a:rPr lang="en-US" sz="1800" b="1" dirty="0" err="1">
                <a:solidFill>
                  <a:schemeClr val="accent2"/>
                </a:solidFill>
              </a:rPr>
              <a:t>có</a:t>
            </a:r>
            <a:r>
              <a:rPr lang="en-US" sz="1800" b="1" dirty="0">
                <a:solidFill>
                  <a:schemeClr val="accent2"/>
                </a:solidFill>
              </a:rPr>
              <a:t> </a:t>
            </a:r>
            <a:r>
              <a:rPr lang="en-US" sz="1800" b="1" dirty="0" err="1">
                <a:solidFill>
                  <a:schemeClr val="accent2"/>
                </a:solidFill>
              </a:rPr>
              <a:t>nồng</a:t>
            </a:r>
            <a:r>
              <a:rPr lang="en-US" sz="1800" b="1" dirty="0">
                <a:solidFill>
                  <a:schemeClr val="accent2"/>
                </a:solidFill>
              </a:rPr>
              <a:t> </a:t>
            </a:r>
            <a:r>
              <a:rPr lang="en-US" sz="1800" b="1" dirty="0" err="1">
                <a:solidFill>
                  <a:schemeClr val="accent2"/>
                </a:solidFill>
              </a:rPr>
              <a:t>độ</a:t>
            </a:r>
            <a:r>
              <a:rPr lang="en-US" sz="1800" b="1" dirty="0">
                <a:solidFill>
                  <a:schemeClr val="accent2"/>
                </a:solidFill>
              </a:rPr>
              <a:t> 0,1M </a:t>
            </a:r>
            <a:r>
              <a:rPr lang="en-US" sz="1800" b="1" dirty="0" err="1">
                <a:solidFill>
                  <a:schemeClr val="accent2"/>
                </a:solidFill>
              </a:rPr>
              <a:t>từ</a:t>
            </a:r>
            <a:r>
              <a:rPr lang="en-US" sz="1800" b="1" dirty="0">
                <a:solidFill>
                  <a:schemeClr val="accent2"/>
                </a:solidFill>
              </a:rPr>
              <a:t> dung </a:t>
            </a:r>
            <a:r>
              <a:rPr lang="en-US" sz="1800" b="1" dirty="0" err="1">
                <a:solidFill>
                  <a:schemeClr val="accent2"/>
                </a:solidFill>
              </a:rPr>
              <a:t>dịch</a:t>
            </a:r>
            <a:r>
              <a:rPr lang="en-US" sz="1800" b="1" dirty="0">
                <a:solidFill>
                  <a:schemeClr val="accent2"/>
                </a:solidFill>
              </a:rPr>
              <a:t> </a:t>
            </a:r>
            <a:r>
              <a:rPr lang="en-US" sz="1800" b="1" dirty="0" err="1">
                <a:solidFill>
                  <a:schemeClr val="accent2"/>
                </a:solidFill>
              </a:rPr>
              <a:t>natri</a:t>
            </a:r>
            <a:r>
              <a:rPr lang="en-US" sz="1800" b="1" dirty="0">
                <a:solidFill>
                  <a:schemeClr val="accent2"/>
                </a:solidFill>
              </a:rPr>
              <a:t> </a:t>
            </a:r>
            <a:r>
              <a:rPr lang="en-US" sz="1800" b="1" dirty="0" err="1">
                <a:solidFill>
                  <a:schemeClr val="accent2"/>
                </a:solidFill>
              </a:rPr>
              <a:t>clorua</a:t>
            </a:r>
            <a:r>
              <a:rPr lang="en-US" sz="1800" b="1" dirty="0">
                <a:solidFill>
                  <a:schemeClr val="accent2"/>
                </a:solidFill>
              </a:rPr>
              <a:t> </a:t>
            </a:r>
            <a:r>
              <a:rPr lang="en-US" sz="1800" b="1" dirty="0" err="1">
                <a:solidFill>
                  <a:schemeClr val="accent2"/>
                </a:solidFill>
              </a:rPr>
              <a:t>có</a:t>
            </a:r>
            <a:r>
              <a:rPr lang="en-US" sz="1800" b="1" dirty="0">
                <a:solidFill>
                  <a:schemeClr val="accent2"/>
                </a:solidFill>
              </a:rPr>
              <a:t> </a:t>
            </a:r>
            <a:r>
              <a:rPr lang="en-US" sz="1800" b="1" dirty="0" err="1">
                <a:solidFill>
                  <a:schemeClr val="accent2"/>
                </a:solidFill>
              </a:rPr>
              <a:t>nồng</a:t>
            </a:r>
            <a:r>
              <a:rPr lang="en-US" sz="1800" b="1" dirty="0">
                <a:solidFill>
                  <a:schemeClr val="accent2"/>
                </a:solidFill>
              </a:rPr>
              <a:t> </a:t>
            </a:r>
            <a:r>
              <a:rPr lang="en-US" sz="1800" b="1" dirty="0" err="1">
                <a:solidFill>
                  <a:schemeClr val="accent2"/>
                </a:solidFill>
              </a:rPr>
              <a:t>độ</a:t>
            </a:r>
            <a:r>
              <a:rPr lang="en-US" sz="1800" b="1" dirty="0">
                <a:solidFill>
                  <a:schemeClr val="accent2"/>
                </a:solidFill>
              </a:rPr>
              <a:t> 0,2M ở </a:t>
            </a:r>
            <a:r>
              <a:rPr lang="en-US" sz="1800" b="1" dirty="0" err="1">
                <a:solidFill>
                  <a:schemeClr val="accent2"/>
                </a:solidFill>
              </a:rPr>
              <a:t>trên</a:t>
            </a:r>
            <a:endParaRPr lang="en-US" sz="1800" b="1" dirty="0">
              <a:solidFill>
                <a:schemeClr val="accent2"/>
              </a:solidFill>
            </a:endParaRPr>
          </a:p>
        </p:txBody>
      </p:sp>
      <p:sp>
        <p:nvSpPr>
          <p:cNvPr id="6" name="Text Box 5"/>
          <p:cNvSpPr txBox="1">
            <a:spLocks noChangeArrowheads="1"/>
          </p:cNvSpPr>
          <p:nvPr/>
        </p:nvSpPr>
        <p:spPr bwMode="auto">
          <a:xfrm>
            <a:off x="1657350" y="510303"/>
            <a:ext cx="1714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b="1" u="sng" kern="0" dirty="0" err="1">
                <a:solidFill>
                  <a:srgbClr val="3333FF"/>
                </a:solidFill>
              </a:rPr>
              <a:t>Tính</a:t>
            </a:r>
            <a:r>
              <a:rPr lang="en-US" sz="2400" b="1" u="sng" kern="0" dirty="0">
                <a:solidFill>
                  <a:srgbClr val="3333FF"/>
                </a:solidFill>
              </a:rPr>
              <a:t> </a:t>
            </a:r>
            <a:r>
              <a:rPr lang="en-US" sz="2400" b="1" u="sng" kern="0" dirty="0" err="1">
                <a:solidFill>
                  <a:srgbClr val="3333FF"/>
                </a:solidFill>
              </a:rPr>
              <a:t>toán</a:t>
            </a:r>
            <a:r>
              <a:rPr lang="en-US" sz="2400" b="1" u="sng" kern="0" dirty="0">
                <a:solidFill>
                  <a:srgbClr val="3333FF"/>
                </a:solidFill>
              </a:rPr>
              <a:t>:</a:t>
            </a:r>
          </a:p>
        </p:txBody>
      </p:sp>
      <p:sp>
        <p:nvSpPr>
          <p:cNvPr id="31" name="Text Box 5"/>
          <p:cNvSpPr txBox="1">
            <a:spLocks noChangeArrowheads="1"/>
          </p:cNvSpPr>
          <p:nvPr/>
        </p:nvSpPr>
        <p:spPr bwMode="auto">
          <a:xfrm>
            <a:off x="1154430" y="914401"/>
            <a:ext cx="5715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marL="257175" indent="-257175" eaLnBrk="0" hangingPunct="0">
              <a:spcBef>
                <a:spcPct val="50000"/>
              </a:spcBef>
              <a:buFontTx/>
              <a:buChar char="-"/>
              <a:defRPr/>
            </a:pPr>
            <a:r>
              <a:rPr lang="en-US" sz="1800" kern="0" dirty="0" err="1">
                <a:solidFill>
                  <a:srgbClr val="3333FF"/>
                </a:solidFill>
              </a:rPr>
              <a:t>Khối</a:t>
            </a:r>
            <a:r>
              <a:rPr lang="en-US" sz="1800" kern="0" dirty="0">
                <a:solidFill>
                  <a:srgbClr val="3333FF"/>
                </a:solidFill>
              </a:rPr>
              <a:t> </a:t>
            </a:r>
            <a:r>
              <a:rPr lang="en-US" sz="1800" kern="0" dirty="0" err="1">
                <a:solidFill>
                  <a:srgbClr val="3333FF"/>
                </a:solidFill>
              </a:rPr>
              <a:t>mol</a:t>
            </a:r>
            <a:r>
              <a:rPr lang="en-US" sz="1800" kern="0" dirty="0">
                <a:solidFill>
                  <a:srgbClr val="3333FF"/>
                </a:solidFill>
              </a:rPr>
              <a:t> </a:t>
            </a:r>
            <a:r>
              <a:rPr lang="en-US" sz="1800" kern="0" dirty="0" err="1">
                <a:solidFill>
                  <a:srgbClr val="3333FF"/>
                </a:solidFill>
              </a:rPr>
              <a:t>NaCl</a:t>
            </a:r>
            <a:r>
              <a:rPr lang="en-US" sz="1800" kern="0" dirty="0">
                <a:solidFill>
                  <a:srgbClr val="3333FF"/>
                </a:solidFill>
              </a:rPr>
              <a:t> </a:t>
            </a:r>
            <a:r>
              <a:rPr lang="en-US" sz="1800" kern="0" dirty="0" err="1">
                <a:solidFill>
                  <a:srgbClr val="3333FF"/>
                </a:solidFill>
              </a:rPr>
              <a:t>có</a:t>
            </a:r>
            <a:r>
              <a:rPr lang="en-US" sz="1800" kern="0" dirty="0">
                <a:solidFill>
                  <a:srgbClr val="3333FF"/>
                </a:solidFill>
              </a:rPr>
              <a:t> </a:t>
            </a:r>
            <a:r>
              <a:rPr lang="en-US" sz="1800" kern="0" dirty="0" err="1">
                <a:solidFill>
                  <a:srgbClr val="3333FF"/>
                </a:solidFill>
              </a:rPr>
              <a:t>trong</a:t>
            </a:r>
            <a:r>
              <a:rPr lang="en-US" sz="1800" kern="0" dirty="0">
                <a:solidFill>
                  <a:srgbClr val="3333FF"/>
                </a:solidFill>
              </a:rPr>
              <a:t> 50 ml dung </a:t>
            </a:r>
            <a:r>
              <a:rPr lang="en-US" sz="1800" kern="0" dirty="0" err="1">
                <a:solidFill>
                  <a:srgbClr val="3333FF"/>
                </a:solidFill>
              </a:rPr>
              <a:t>dịch</a:t>
            </a:r>
            <a:r>
              <a:rPr lang="en-US" sz="1800" kern="0" dirty="0">
                <a:solidFill>
                  <a:srgbClr val="3333FF"/>
                </a:solidFill>
              </a:rPr>
              <a:t> </a:t>
            </a:r>
            <a:r>
              <a:rPr lang="en-US" sz="1800" kern="0" dirty="0" err="1">
                <a:solidFill>
                  <a:srgbClr val="3333FF"/>
                </a:solidFill>
              </a:rPr>
              <a:t>NaCl</a:t>
            </a:r>
            <a:r>
              <a:rPr lang="en-US" sz="1800" kern="0" dirty="0">
                <a:solidFill>
                  <a:srgbClr val="3333FF"/>
                </a:solidFill>
              </a:rPr>
              <a:t> 0,1 M </a:t>
            </a:r>
            <a:r>
              <a:rPr lang="en-US" sz="1800" kern="0" dirty="0" err="1">
                <a:solidFill>
                  <a:srgbClr val="3333FF"/>
                </a:solidFill>
              </a:rPr>
              <a:t>cần</a:t>
            </a:r>
            <a:r>
              <a:rPr lang="en-US" sz="1800" kern="0" dirty="0">
                <a:solidFill>
                  <a:srgbClr val="3333FF"/>
                </a:solidFill>
              </a:rPr>
              <a:t> </a:t>
            </a:r>
            <a:r>
              <a:rPr lang="en-US" sz="1800" kern="0" dirty="0" err="1">
                <a:solidFill>
                  <a:srgbClr val="3333FF"/>
                </a:solidFill>
              </a:rPr>
              <a:t>pha</a:t>
            </a:r>
            <a:r>
              <a:rPr lang="en-US" sz="1800" kern="0" dirty="0">
                <a:solidFill>
                  <a:srgbClr val="3333FF"/>
                </a:solidFill>
              </a:rPr>
              <a:t> </a:t>
            </a:r>
            <a:r>
              <a:rPr lang="en-US" sz="1800" kern="0" dirty="0" err="1">
                <a:solidFill>
                  <a:srgbClr val="3333FF"/>
                </a:solidFill>
              </a:rPr>
              <a:t>chế</a:t>
            </a:r>
            <a:endParaRPr lang="en-US" sz="1800" kern="0" dirty="0">
              <a:solidFill>
                <a:srgbClr val="3333FF"/>
              </a:solidFill>
            </a:endParaRPr>
          </a:p>
          <a:p>
            <a:pPr algn="ctr" eaLnBrk="0" hangingPunct="0">
              <a:spcBef>
                <a:spcPct val="50000"/>
              </a:spcBef>
              <a:defRPr/>
            </a:pPr>
            <a:r>
              <a:rPr lang="en-US" sz="1800" kern="0" dirty="0">
                <a:solidFill>
                  <a:srgbClr val="3333FF"/>
                </a:solidFill>
              </a:rPr>
              <a:t>n </a:t>
            </a:r>
            <a:r>
              <a:rPr lang="en-US" sz="1800" kern="0" baseline="-25000" dirty="0" err="1">
                <a:solidFill>
                  <a:srgbClr val="3333FF"/>
                </a:solidFill>
              </a:rPr>
              <a:t>NaCl</a:t>
            </a:r>
            <a:r>
              <a:rPr lang="en-US" sz="1800" kern="0" baseline="-25000" dirty="0">
                <a:solidFill>
                  <a:srgbClr val="3333FF"/>
                </a:solidFill>
              </a:rPr>
              <a:t> </a:t>
            </a:r>
            <a:r>
              <a:rPr lang="en-US" sz="1800" kern="0" dirty="0">
                <a:solidFill>
                  <a:srgbClr val="3333FF"/>
                </a:solidFill>
              </a:rPr>
              <a:t>=0,1.50/1000 = 0,005 </a:t>
            </a:r>
            <a:r>
              <a:rPr lang="en-US" sz="1800" kern="0" dirty="0" err="1">
                <a:solidFill>
                  <a:srgbClr val="3333FF"/>
                </a:solidFill>
              </a:rPr>
              <a:t>mol</a:t>
            </a:r>
            <a:endParaRPr lang="en-US" sz="1800" kern="0" dirty="0">
              <a:solidFill>
                <a:srgbClr val="3333FF"/>
              </a:solidFill>
            </a:endParaRPr>
          </a:p>
          <a:p>
            <a:pPr marL="257175" indent="-257175" eaLnBrk="0" hangingPunct="0">
              <a:spcBef>
                <a:spcPct val="50000"/>
              </a:spcBef>
              <a:buFontTx/>
              <a:buChar char="-"/>
              <a:defRPr/>
            </a:pPr>
            <a:r>
              <a:rPr lang="en-US" sz="1800" kern="0" dirty="0" err="1">
                <a:solidFill>
                  <a:srgbClr val="3333FF"/>
                </a:solidFill>
              </a:rPr>
              <a:t>Thể</a:t>
            </a:r>
            <a:r>
              <a:rPr lang="en-US" sz="1800" kern="0" dirty="0">
                <a:solidFill>
                  <a:srgbClr val="3333FF"/>
                </a:solidFill>
              </a:rPr>
              <a:t> </a:t>
            </a:r>
            <a:r>
              <a:rPr lang="en-US" sz="1800" kern="0" dirty="0" err="1">
                <a:solidFill>
                  <a:srgbClr val="3333FF"/>
                </a:solidFill>
              </a:rPr>
              <a:t>tích</a:t>
            </a:r>
            <a:r>
              <a:rPr lang="en-US" sz="1800" kern="0" dirty="0">
                <a:solidFill>
                  <a:srgbClr val="3333FF"/>
                </a:solidFill>
              </a:rPr>
              <a:t> dung </a:t>
            </a:r>
            <a:r>
              <a:rPr lang="en-US" sz="1800" kern="0" dirty="0" err="1">
                <a:solidFill>
                  <a:srgbClr val="3333FF"/>
                </a:solidFill>
              </a:rPr>
              <a:t>dịch</a:t>
            </a:r>
            <a:r>
              <a:rPr lang="en-US" sz="1800" kern="0" dirty="0">
                <a:solidFill>
                  <a:srgbClr val="3333FF"/>
                </a:solidFill>
              </a:rPr>
              <a:t> </a:t>
            </a:r>
            <a:r>
              <a:rPr lang="en-US" sz="1800" kern="0" dirty="0" err="1">
                <a:solidFill>
                  <a:srgbClr val="3333FF"/>
                </a:solidFill>
              </a:rPr>
              <a:t>NaCl</a:t>
            </a:r>
            <a:r>
              <a:rPr lang="en-US" sz="1800" kern="0" dirty="0">
                <a:solidFill>
                  <a:srgbClr val="3333FF"/>
                </a:solidFill>
              </a:rPr>
              <a:t> </a:t>
            </a:r>
            <a:r>
              <a:rPr lang="en-US" sz="1800" kern="0" dirty="0" err="1">
                <a:solidFill>
                  <a:srgbClr val="3333FF"/>
                </a:solidFill>
              </a:rPr>
              <a:t>trong</a:t>
            </a:r>
            <a:r>
              <a:rPr lang="en-US" sz="1800" kern="0" dirty="0">
                <a:solidFill>
                  <a:srgbClr val="3333FF"/>
                </a:solidFill>
              </a:rPr>
              <a:t> </a:t>
            </a:r>
            <a:r>
              <a:rPr lang="en-US" sz="1800" kern="0" dirty="0" err="1">
                <a:solidFill>
                  <a:srgbClr val="3333FF"/>
                </a:solidFill>
              </a:rPr>
              <a:t>đó</a:t>
            </a:r>
            <a:r>
              <a:rPr lang="en-US" sz="1800" kern="0" dirty="0">
                <a:solidFill>
                  <a:srgbClr val="3333FF"/>
                </a:solidFill>
              </a:rPr>
              <a:t> </a:t>
            </a:r>
            <a:r>
              <a:rPr lang="en-US" sz="1800" kern="0" dirty="0" err="1">
                <a:solidFill>
                  <a:srgbClr val="3333FF"/>
                </a:solidFill>
              </a:rPr>
              <a:t>có</a:t>
            </a:r>
            <a:r>
              <a:rPr lang="en-US" sz="1800" kern="0" dirty="0">
                <a:solidFill>
                  <a:srgbClr val="3333FF"/>
                </a:solidFill>
              </a:rPr>
              <a:t> </a:t>
            </a:r>
            <a:r>
              <a:rPr lang="en-US" sz="1800" kern="0" dirty="0" err="1">
                <a:solidFill>
                  <a:srgbClr val="3333FF"/>
                </a:solidFill>
              </a:rPr>
              <a:t>chứa</a:t>
            </a:r>
            <a:r>
              <a:rPr lang="en-US" sz="1800" kern="0" dirty="0">
                <a:solidFill>
                  <a:srgbClr val="3333FF"/>
                </a:solidFill>
              </a:rPr>
              <a:t> 0,005 </a:t>
            </a:r>
            <a:r>
              <a:rPr lang="en-US" sz="1800" kern="0" dirty="0" err="1">
                <a:solidFill>
                  <a:srgbClr val="3333FF"/>
                </a:solidFill>
              </a:rPr>
              <a:t>mol</a:t>
            </a:r>
            <a:r>
              <a:rPr lang="en-US" sz="1800" kern="0" dirty="0">
                <a:solidFill>
                  <a:srgbClr val="3333FF"/>
                </a:solidFill>
              </a:rPr>
              <a:t> </a:t>
            </a:r>
            <a:r>
              <a:rPr lang="en-US" sz="1800" kern="0" dirty="0" err="1">
                <a:solidFill>
                  <a:srgbClr val="3333FF"/>
                </a:solidFill>
              </a:rPr>
              <a:t>NaCl</a:t>
            </a:r>
            <a:r>
              <a:rPr lang="en-US" sz="1800" kern="0" dirty="0">
                <a:solidFill>
                  <a:srgbClr val="3333FF"/>
                </a:solidFill>
              </a:rPr>
              <a:t> </a:t>
            </a:r>
            <a:r>
              <a:rPr lang="en-US" sz="1800" kern="0" dirty="0" err="1">
                <a:solidFill>
                  <a:srgbClr val="3333FF"/>
                </a:solidFill>
              </a:rPr>
              <a:t>là</a:t>
            </a:r>
            <a:r>
              <a:rPr lang="en-US" sz="1800" kern="0" dirty="0">
                <a:solidFill>
                  <a:srgbClr val="3333FF"/>
                </a:solidFill>
              </a:rPr>
              <a:t>:</a:t>
            </a:r>
          </a:p>
          <a:p>
            <a:pPr algn="ctr" eaLnBrk="0" hangingPunct="0">
              <a:spcBef>
                <a:spcPct val="50000"/>
              </a:spcBef>
              <a:defRPr/>
            </a:pPr>
            <a:r>
              <a:rPr lang="en-US" sz="1800" kern="0" dirty="0" err="1">
                <a:solidFill>
                  <a:srgbClr val="3333FF"/>
                </a:solidFill>
              </a:rPr>
              <a:t>V</a:t>
            </a:r>
            <a:r>
              <a:rPr lang="en-US" sz="1800" kern="0" baseline="-25000" dirty="0" err="1">
                <a:solidFill>
                  <a:srgbClr val="3333FF"/>
                </a:solidFill>
              </a:rPr>
              <a:t>dd</a:t>
            </a:r>
            <a:r>
              <a:rPr lang="en-US" sz="1800" kern="0" dirty="0">
                <a:solidFill>
                  <a:srgbClr val="3333FF"/>
                </a:solidFill>
              </a:rPr>
              <a:t>= 1000.0,005 / 0,2= 25 ml</a:t>
            </a:r>
          </a:p>
        </p:txBody>
      </p:sp>
    </p:spTree>
    <p:extLst>
      <p:ext uri="{BB962C8B-B14F-4D97-AF65-F5344CB8AC3E}">
        <p14:creationId xmlns:p14="http://schemas.microsoft.com/office/powerpoint/2010/main" val="3358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943100" y="114300"/>
            <a:ext cx="4686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b="1" u="sng" kern="0" dirty="0" err="1"/>
              <a:t>Cách</a:t>
            </a:r>
            <a:r>
              <a:rPr lang="en-US" sz="2400" b="1" u="sng" kern="0" dirty="0"/>
              <a:t> </a:t>
            </a:r>
            <a:r>
              <a:rPr lang="en-US" sz="2400" b="1" u="sng" kern="0" dirty="0" err="1"/>
              <a:t>pha</a:t>
            </a:r>
            <a:r>
              <a:rPr lang="en-US" sz="2400" b="1" u="sng" kern="0" dirty="0"/>
              <a:t> </a:t>
            </a:r>
            <a:r>
              <a:rPr lang="en-US" sz="2400" b="1" u="sng" kern="0" dirty="0" err="1"/>
              <a:t>chế</a:t>
            </a:r>
            <a:r>
              <a:rPr lang="en-US" sz="2400" b="1" kern="0" dirty="0"/>
              <a:t>: (</a:t>
            </a:r>
            <a:r>
              <a:rPr lang="en-US" sz="2400" b="1" kern="0" dirty="0" err="1"/>
              <a:t>làm</a:t>
            </a:r>
            <a:r>
              <a:rPr lang="en-US" sz="2400" b="1" kern="0" dirty="0"/>
              <a:t> </a:t>
            </a:r>
            <a:r>
              <a:rPr lang="en-US" sz="2400" b="1" kern="0" dirty="0" err="1"/>
              <a:t>thí</a:t>
            </a:r>
            <a:r>
              <a:rPr lang="en-US" sz="2400" b="1" kern="0" dirty="0"/>
              <a:t> </a:t>
            </a:r>
            <a:r>
              <a:rPr lang="en-US" sz="2400" b="1" kern="0" dirty="0" err="1"/>
              <a:t>nghiệm</a:t>
            </a:r>
            <a:r>
              <a:rPr lang="en-US" sz="2400" b="1" kern="0" dirty="0"/>
              <a:t>)</a:t>
            </a:r>
          </a:p>
        </p:txBody>
      </p:sp>
      <p:sp>
        <p:nvSpPr>
          <p:cNvPr id="5" name="Text Box 7"/>
          <p:cNvSpPr txBox="1">
            <a:spLocks noChangeArrowheads="1"/>
          </p:cNvSpPr>
          <p:nvPr/>
        </p:nvSpPr>
        <p:spPr bwMode="auto">
          <a:xfrm>
            <a:off x="1543050" y="742950"/>
            <a:ext cx="6286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dirty="0"/>
              <a:t>- </a:t>
            </a:r>
            <a:r>
              <a:rPr lang="en-US" sz="2400" kern="0" dirty="0" err="1"/>
              <a:t>Đong</a:t>
            </a:r>
            <a:r>
              <a:rPr lang="en-US" sz="2400" kern="0" dirty="0"/>
              <a:t> 25 ml dung </a:t>
            </a:r>
            <a:r>
              <a:rPr lang="en-US" sz="2400" kern="0" dirty="0" err="1"/>
              <a:t>dịch</a:t>
            </a:r>
            <a:r>
              <a:rPr lang="en-US" sz="2400" kern="0" dirty="0"/>
              <a:t> </a:t>
            </a:r>
            <a:r>
              <a:rPr lang="en-US" sz="2400" kern="0" dirty="0" err="1"/>
              <a:t>NaCl</a:t>
            </a:r>
            <a:r>
              <a:rPr lang="en-US" sz="2400" kern="0" dirty="0"/>
              <a:t> 0,2M </a:t>
            </a:r>
            <a:r>
              <a:rPr lang="en-US" sz="2400" kern="0" dirty="0" err="1"/>
              <a:t>cho</a:t>
            </a:r>
            <a:r>
              <a:rPr lang="en-US" sz="2400" kern="0" dirty="0"/>
              <a:t> </a:t>
            </a:r>
            <a:r>
              <a:rPr lang="en-US" sz="2400" kern="0" dirty="0" err="1"/>
              <a:t>vào</a:t>
            </a:r>
            <a:r>
              <a:rPr lang="en-US" sz="2400" kern="0" dirty="0"/>
              <a:t> </a:t>
            </a:r>
            <a:r>
              <a:rPr lang="en-US" sz="2400" kern="0" dirty="0" err="1"/>
              <a:t>cốc</a:t>
            </a:r>
            <a:r>
              <a:rPr lang="en-US" sz="2400" kern="0" dirty="0"/>
              <a:t> </a:t>
            </a:r>
            <a:r>
              <a:rPr lang="en-US" sz="2400" kern="0" dirty="0" err="1"/>
              <a:t>có</a:t>
            </a:r>
            <a:r>
              <a:rPr lang="en-US" sz="2400" kern="0" dirty="0"/>
              <a:t> chia </a:t>
            </a:r>
            <a:r>
              <a:rPr lang="en-US" sz="2400" kern="0" dirty="0" err="1"/>
              <a:t>độ</a:t>
            </a:r>
            <a:endParaRPr lang="en-US" sz="2400" kern="0" dirty="0"/>
          </a:p>
        </p:txBody>
      </p:sp>
      <p:sp>
        <p:nvSpPr>
          <p:cNvPr id="6" name="Text Box 8"/>
          <p:cNvSpPr txBox="1">
            <a:spLocks noChangeArrowheads="1"/>
          </p:cNvSpPr>
          <p:nvPr/>
        </p:nvSpPr>
        <p:spPr bwMode="auto">
          <a:xfrm>
            <a:off x="1543050" y="2057400"/>
            <a:ext cx="628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dirty="0"/>
              <a:t>- </a:t>
            </a:r>
            <a:r>
              <a:rPr lang="en-US" sz="2400" kern="0" dirty="0" err="1"/>
              <a:t>Thêm</a:t>
            </a:r>
            <a:r>
              <a:rPr lang="en-US" sz="2400" kern="0" dirty="0"/>
              <a:t> </a:t>
            </a:r>
            <a:r>
              <a:rPr lang="en-US" sz="2400" kern="0" dirty="0" err="1"/>
              <a:t>từ</a:t>
            </a:r>
            <a:r>
              <a:rPr lang="en-US" sz="2400" kern="0" dirty="0"/>
              <a:t> </a:t>
            </a:r>
            <a:r>
              <a:rPr lang="en-US" sz="2400" kern="0" dirty="0" err="1"/>
              <a:t>từ</a:t>
            </a:r>
            <a:r>
              <a:rPr lang="en-US" sz="2400" kern="0" dirty="0"/>
              <a:t> </a:t>
            </a:r>
            <a:r>
              <a:rPr lang="en-US" sz="2400" kern="0" dirty="0" err="1"/>
              <a:t>nước</a:t>
            </a:r>
            <a:r>
              <a:rPr lang="en-US" sz="2400" kern="0" dirty="0"/>
              <a:t> </a:t>
            </a:r>
            <a:r>
              <a:rPr lang="en-US" sz="2400" kern="0" dirty="0" err="1"/>
              <a:t>cất</a:t>
            </a:r>
            <a:r>
              <a:rPr lang="en-US" sz="2400" kern="0" dirty="0"/>
              <a:t> </a:t>
            </a:r>
            <a:r>
              <a:rPr lang="en-US" sz="2400" kern="0" dirty="0" err="1"/>
              <a:t>vào</a:t>
            </a:r>
            <a:r>
              <a:rPr lang="en-US" sz="2400" kern="0" dirty="0"/>
              <a:t> </a:t>
            </a:r>
            <a:r>
              <a:rPr lang="en-US" sz="2400" kern="0" dirty="0" err="1"/>
              <a:t>cốc</a:t>
            </a:r>
            <a:r>
              <a:rPr lang="en-US" sz="2400" kern="0" dirty="0"/>
              <a:t> </a:t>
            </a:r>
            <a:r>
              <a:rPr lang="en-US" sz="2400" kern="0" dirty="0" err="1"/>
              <a:t>đến</a:t>
            </a:r>
            <a:r>
              <a:rPr lang="en-US" sz="2400" kern="0" dirty="0"/>
              <a:t> </a:t>
            </a:r>
            <a:r>
              <a:rPr lang="en-US" sz="2400" kern="0" dirty="0" err="1"/>
              <a:t>vạch</a:t>
            </a:r>
            <a:r>
              <a:rPr lang="en-US" sz="2400" kern="0" dirty="0"/>
              <a:t> 50 ml </a:t>
            </a:r>
            <a:r>
              <a:rPr lang="en-US" sz="2400" kern="0" dirty="0" err="1"/>
              <a:t>và</a:t>
            </a:r>
            <a:r>
              <a:rPr lang="en-US" sz="2400" kern="0" dirty="0"/>
              <a:t> </a:t>
            </a:r>
            <a:r>
              <a:rPr lang="en-US" sz="2400" kern="0" dirty="0" err="1"/>
              <a:t>khuấy</a:t>
            </a:r>
            <a:r>
              <a:rPr lang="en-US" sz="2400" kern="0" dirty="0"/>
              <a:t> </a:t>
            </a:r>
            <a:r>
              <a:rPr lang="en-US" sz="2400" kern="0" dirty="0" err="1"/>
              <a:t>đều</a:t>
            </a:r>
            <a:r>
              <a:rPr lang="en-US" sz="2400" kern="0" dirty="0"/>
              <a:t> </a:t>
            </a:r>
            <a:r>
              <a:rPr lang="en-US" sz="2400" kern="0" dirty="0">
                <a:sym typeface="Wingdings 3" pitchFamily="18" charset="2"/>
              </a:rPr>
              <a:t>    </a:t>
            </a:r>
            <a:r>
              <a:rPr lang="en-US" sz="2400" kern="0" dirty="0"/>
              <a:t>   ta </a:t>
            </a:r>
            <a:r>
              <a:rPr lang="en-US" sz="2400" kern="0" dirty="0" err="1"/>
              <a:t>được</a:t>
            </a:r>
            <a:r>
              <a:rPr lang="en-US" sz="2400" kern="0" dirty="0"/>
              <a:t>: 50 ml dung </a:t>
            </a:r>
            <a:r>
              <a:rPr lang="en-US" sz="2400" kern="0" dirty="0" err="1"/>
              <a:t>dịch</a:t>
            </a:r>
            <a:r>
              <a:rPr lang="en-US" sz="2400" kern="0" dirty="0"/>
              <a:t> N</a:t>
            </a:r>
            <a:r>
              <a:rPr lang="en-US" sz="2400" kern="0" dirty="0" err="1"/>
              <a:t>aCl</a:t>
            </a:r>
            <a:r>
              <a:rPr lang="en-US" sz="2400" kern="0" dirty="0"/>
              <a:t> 0,1M </a:t>
            </a:r>
          </a:p>
        </p:txBody>
      </p:sp>
      <p:sp>
        <p:nvSpPr>
          <p:cNvPr id="7" name="Line 9"/>
          <p:cNvSpPr>
            <a:spLocks noChangeShapeType="1"/>
          </p:cNvSpPr>
          <p:nvPr/>
        </p:nvSpPr>
        <p:spPr bwMode="auto">
          <a:xfrm>
            <a:off x="2962275" y="2686050"/>
            <a:ext cx="457200"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eaLnBrk="0" hangingPunct="0">
              <a:defRPr/>
            </a:pPr>
            <a:endParaRPr lang="en-US" sz="2400" kern="0">
              <a:latin typeface="Times New Roman" pitchFamily="18" charset="0"/>
            </a:endParaRPr>
          </a:p>
        </p:txBody>
      </p:sp>
    </p:spTree>
    <p:extLst>
      <p:ext uri="{BB962C8B-B14F-4D97-AF65-F5344CB8AC3E}">
        <p14:creationId xmlns:p14="http://schemas.microsoft.com/office/powerpoint/2010/main" val="8616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5" name="Group 47"/>
          <p:cNvGraphicFramePr>
            <a:graphicFrameLocks noGrp="1"/>
          </p:cNvGraphicFramePr>
          <p:nvPr>
            <p:extLst>
              <p:ext uri="{D42A27DB-BD31-4B8C-83A1-F6EECF244321}">
                <p14:modId xmlns:p14="http://schemas.microsoft.com/office/powerpoint/2010/main" val="1173848385"/>
              </p:ext>
            </p:extLst>
          </p:nvPr>
        </p:nvGraphicFramePr>
        <p:xfrm>
          <a:off x="1314450" y="2606559"/>
          <a:ext cx="6000750" cy="1924050"/>
        </p:xfrm>
        <a:graphic>
          <a:graphicData uri="http://schemas.openxmlformats.org/drawingml/2006/table">
            <a:tbl>
              <a:tblPr/>
              <a:tblGrid>
                <a:gridCol w="3086100">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tblGrid>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80" name="Rectangle 32"/>
          <p:cNvSpPr>
            <a:spLocks noChangeArrowheads="1"/>
          </p:cNvSpPr>
          <p:nvPr/>
        </p:nvSpPr>
        <p:spPr bwMode="auto">
          <a:xfrm>
            <a:off x="1143001" y="-124104"/>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grpSp>
        <p:nvGrpSpPr>
          <p:cNvPr id="2081" name="Group 33"/>
          <p:cNvGrpSpPr>
            <a:grpSpLocks/>
          </p:cNvGrpSpPr>
          <p:nvPr/>
        </p:nvGrpSpPr>
        <p:grpSpPr bwMode="auto">
          <a:xfrm>
            <a:off x="1354931" y="2134790"/>
            <a:ext cx="3274219" cy="2337199"/>
            <a:chOff x="226" y="1061"/>
            <a:chExt cx="2750" cy="1963"/>
          </a:xfrm>
        </p:grpSpPr>
        <p:sp>
          <p:nvSpPr>
            <p:cNvPr id="2078" name="Text Box 30"/>
            <p:cNvSpPr txBox="1">
              <a:spLocks noChangeArrowheads="1"/>
            </p:cNvSpPr>
            <p:nvPr/>
          </p:nvSpPr>
          <p:spPr bwMode="auto">
            <a:xfrm>
              <a:off x="384" y="2112"/>
              <a:ext cx="2592"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1013" b="1"/>
                <a:t>Tính khối lượng chất tan</a:t>
              </a:r>
            </a:p>
            <a:p>
              <a:pPr>
                <a:spcBef>
                  <a:spcPct val="20000"/>
                </a:spcBef>
                <a:buFontTx/>
                <a:buChar char="-"/>
              </a:pPr>
              <a:endParaRPr lang="en-US" sz="1013" b="1"/>
            </a:p>
            <a:p>
              <a:pPr>
                <a:spcBef>
                  <a:spcPct val="20000"/>
                </a:spcBef>
                <a:buFontTx/>
                <a:buChar char="-"/>
              </a:pPr>
              <a:endParaRPr lang="en-US" sz="1013"/>
            </a:p>
            <a:p>
              <a:pPr>
                <a:spcBef>
                  <a:spcPct val="20000"/>
                </a:spcBef>
                <a:buFontTx/>
                <a:buChar char="-"/>
              </a:pPr>
              <a:r>
                <a:rPr lang="en-US" sz="1013" b="1"/>
                <a:t>Tính khối lượng dung môi ( nước)</a:t>
              </a:r>
            </a:p>
            <a:p>
              <a:pPr>
                <a:spcBef>
                  <a:spcPct val="20000"/>
                </a:spcBef>
              </a:pPr>
              <a:r>
                <a:rPr lang="en-US" sz="1500"/>
                <a:t> m</a:t>
              </a:r>
              <a:r>
                <a:rPr lang="en-US" sz="1500" baseline="-25000"/>
                <a:t>dm</a:t>
              </a:r>
              <a:r>
                <a:rPr lang="en-US" sz="1500"/>
                <a:t> = m</a:t>
              </a:r>
              <a:r>
                <a:rPr lang="en-US" sz="1500" baseline="-25000"/>
                <a:t>dd</a:t>
              </a:r>
              <a:r>
                <a:rPr lang="en-US" sz="1500"/>
                <a:t> – m</a:t>
              </a:r>
              <a:r>
                <a:rPr lang="en-US" sz="1500" baseline="-25000"/>
                <a:t>ct</a:t>
              </a:r>
              <a:r>
                <a:rPr lang="en-US" sz="1500"/>
                <a:t> = 50 – 5 = 45(g)</a:t>
              </a:r>
            </a:p>
          </p:txBody>
        </p:sp>
        <p:graphicFrame>
          <p:nvGraphicFramePr>
            <p:cNvPr id="2079" name="Object 31"/>
            <p:cNvGraphicFramePr>
              <a:graphicFrameLocks noChangeAspect="1"/>
            </p:cNvGraphicFramePr>
            <p:nvPr>
              <p:extLst>
                <p:ext uri="{D42A27DB-BD31-4B8C-83A1-F6EECF244321}">
                  <p14:modId xmlns:p14="http://schemas.microsoft.com/office/powerpoint/2010/main" val="2123970129"/>
                </p:ext>
              </p:extLst>
            </p:nvPr>
          </p:nvGraphicFramePr>
          <p:xfrm>
            <a:off x="226" y="1061"/>
            <a:ext cx="2064" cy="391"/>
          </p:xfrm>
          <a:graphic>
            <a:graphicData uri="http://schemas.openxmlformats.org/presentationml/2006/ole">
              <mc:AlternateContent xmlns:mc="http://schemas.openxmlformats.org/markup-compatibility/2006">
                <mc:Choice xmlns:v="urn:schemas-microsoft-com:vml" Requires="v">
                  <p:oleObj spid="_x0000_s27649" name="Equation" r:id="rId4" imgW="2057400" imgH="393700" progId="Equation.DSMT4">
                    <p:embed/>
                  </p:oleObj>
                </mc:Choice>
                <mc:Fallback>
                  <p:oleObj name="Equation" r:id="rId4" imgW="2057400" imgH="393700" progId="Equation.DSMT4">
                    <p:embed/>
                    <p:pic>
                      <p:nvPicPr>
                        <p:cNvPr id="2079"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 y="1061"/>
                          <a:ext cx="2064" cy="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83" name="Rectangle 35"/>
          <p:cNvSpPr>
            <a:spLocks noChangeArrowheads="1"/>
          </p:cNvSpPr>
          <p:nvPr/>
        </p:nvSpPr>
        <p:spPr bwMode="auto">
          <a:xfrm>
            <a:off x="4629150" y="3414713"/>
            <a:ext cx="2857500" cy="71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13">
                <a:latin typeface="Times New Roman" pitchFamily="18" charset="0"/>
              </a:rPr>
              <a:t>  Cân lấy 5g CuSO</a:t>
            </a:r>
            <a:r>
              <a:rPr lang="en-US" sz="1013" baseline="-25000">
                <a:latin typeface="Times New Roman" pitchFamily="18" charset="0"/>
              </a:rPr>
              <a:t>4</a:t>
            </a:r>
            <a:r>
              <a:rPr lang="en-US" sz="1013">
                <a:latin typeface="Times New Roman" pitchFamily="18" charset="0"/>
              </a:rPr>
              <a:t> khan  (màu trắng) cho vào cốc có dung tích 100ml. Cân lấy 45g ( hoặc đong 45 ml) nước cất, rối đổ dần dần vào cốc và khuấy nhẹ. Được 50 g dung dịch CuSO4  10%</a:t>
            </a:r>
          </a:p>
        </p:txBody>
      </p:sp>
      <p:sp>
        <p:nvSpPr>
          <p:cNvPr id="2084" name="Rectangle 36"/>
          <p:cNvSpPr>
            <a:spLocks noChangeArrowheads="1"/>
          </p:cNvSpPr>
          <p:nvPr/>
        </p:nvSpPr>
        <p:spPr bwMode="auto">
          <a:xfrm>
            <a:off x="5372101" y="2914650"/>
            <a:ext cx="889987"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013" b="1"/>
              <a:t>Cách pha chế</a:t>
            </a:r>
          </a:p>
        </p:txBody>
      </p:sp>
      <p:sp>
        <p:nvSpPr>
          <p:cNvPr id="2085" name="Rectangle 37"/>
          <p:cNvSpPr>
            <a:spLocks noChangeArrowheads="1"/>
          </p:cNvSpPr>
          <p:nvPr/>
        </p:nvSpPr>
        <p:spPr bwMode="auto">
          <a:xfrm>
            <a:off x="2114550" y="2925366"/>
            <a:ext cx="108585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013" b="1"/>
              <a:t>Tính toán:</a:t>
            </a:r>
          </a:p>
        </p:txBody>
      </p:sp>
      <p:sp>
        <p:nvSpPr>
          <p:cNvPr id="2087" name="Rectangle 39"/>
          <p:cNvSpPr>
            <a:spLocks noChangeArrowheads="1"/>
          </p:cNvSpPr>
          <p:nvPr/>
        </p:nvSpPr>
        <p:spPr bwMode="auto">
          <a:xfrm>
            <a:off x="1143001" y="235835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grpSp>
        <p:nvGrpSpPr>
          <p:cNvPr id="2088" name="Group 40"/>
          <p:cNvGrpSpPr>
            <a:grpSpLocks/>
          </p:cNvGrpSpPr>
          <p:nvPr/>
        </p:nvGrpSpPr>
        <p:grpSpPr bwMode="auto">
          <a:xfrm>
            <a:off x="1728787" y="261938"/>
            <a:ext cx="5300663" cy="508397"/>
            <a:chOff x="396" y="124"/>
            <a:chExt cx="4452" cy="427"/>
          </a:xfrm>
        </p:grpSpPr>
        <p:sp>
          <p:nvSpPr>
            <p:cNvPr id="2089" name="Text Box 41"/>
            <p:cNvSpPr txBox="1">
              <a:spLocks noChangeArrowheads="1"/>
            </p:cNvSpPr>
            <p:nvPr/>
          </p:nvSpPr>
          <p:spPr bwMode="auto">
            <a:xfrm>
              <a:off x="396" y="139"/>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Bài 43:</a:t>
              </a:r>
            </a:p>
          </p:txBody>
        </p:sp>
        <p:sp>
          <p:nvSpPr>
            <p:cNvPr id="2090" name="Text Box 42"/>
            <p:cNvSpPr txBox="1">
              <a:spLocks noChangeArrowheads="1"/>
            </p:cNvSpPr>
            <p:nvPr/>
          </p:nvSpPr>
          <p:spPr bwMode="auto">
            <a:xfrm>
              <a:off x="1440" y="124"/>
              <a:ext cx="34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a:t>PHA CHẾ DUNG DỊCH</a:t>
              </a:r>
            </a:p>
          </p:txBody>
        </p:sp>
      </p:grpSp>
      <p:sp>
        <p:nvSpPr>
          <p:cNvPr id="2091" name="Text Box 43"/>
          <p:cNvSpPr txBox="1">
            <a:spLocks noChangeArrowheads="1"/>
          </p:cNvSpPr>
          <p:nvPr/>
        </p:nvSpPr>
        <p:spPr bwMode="auto">
          <a:xfrm>
            <a:off x="1543050" y="867966"/>
            <a:ext cx="52578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I. PHA CHẾ MỘT DUNG DỊCH THEO NỒNG ĐỘ CHO TRƯỚC </a:t>
            </a:r>
          </a:p>
        </p:txBody>
      </p:sp>
      <p:sp>
        <p:nvSpPr>
          <p:cNvPr id="2092" name="Text Box 44"/>
          <p:cNvSpPr txBox="1">
            <a:spLocks noChangeArrowheads="1"/>
          </p:cNvSpPr>
          <p:nvPr/>
        </p:nvSpPr>
        <p:spPr bwMode="auto">
          <a:xfrm>
            <a:off x="1543050" y="1200150"/>
            <a:ext cx="6057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1. </a:t>
            </a:r>
            <a:r>
              <a:rPr lang="en-US" sz="1013"/>
              <a:t> </a:t>
            </a:r>
            <a:r>
              <a:rPr lang="en-US" sz="1013" b="1"/>
              <a:t>Pha chế một dung dịch theo nồng độ phần trăm cho trước cho trước.</a:t>
            </a:r>
            <a:r>
              <a:rPr lang="en-US" sz="1013"/>
              <a:t> </a:t>
            </a:r>
          </a:p>
        </p:txBody>
      </p:sp>
      <p:sp>
        <p:nvSpPr>
          <p:cNvPr id="2093" name="Rectangle 45"/>
          <p:cNvSpPr>
            <a:spLocks noChangeArrowheads="1"/>
          </p:cNvSpPr>
          <p:nvPr/>
        </p:nvSpPr>
        <p:spPr bwMode="auto">
          <a:xfrm>
            <a:off x="1485900" y="1706166"/>
            <a:ext cx="6000750" cy="404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57175" indent="-257175"/>
            <a:r>
              <a:rPr lang="en-US" sz="1013" b="1" i="1">
                <a:solidFill>
                  <a:schemeClr val="accent2"/>
                </a:solidFill>
              </a:rPr>
              <a:t>Vi dụ 1:</a:t>
            </a:r>
            <a:r>
              <a:rPr lang="en-US" sz="1013" b="1">
                <a:solidFill>
                  <a:schemeClr val="accent2"/>
                </a:solidFill>
              </a:rPr>
              <a:t>  Từ muối CuSO</a:t>
            </a:r>
            <a:r>
              <a:rPr lang="en-US" sz="1013" b="1" baseline="-25000">
                <a:solidFill>
                  <a:schemeClr val="accent2"/>
                </a:solidFill>
              </a:rPr>
              <a:t>4</a:t>
            </a:r>
            <a:r>
              <a:rPr lang="en-US" sz="1013" b="1">
                <a:solidFill>
                  <a:schemeClr val="accent2"/>
                </a:solidFill>
              </a:rPr>
              <a:t>, nước cất và các dụng cụ cần thiết, hãy tính toán và giới thiệu cách pha chế:</a:t>
            </a:r>
          </a:p>
          <a:p>
            <a:pPr marL="257175" indent="-257175"/>
            <a:r>
              <a:rPr lang="en-US" sz="1013" b="1">
                <a:solidFill>
                  <a:schemeClr val="accent2"/>
                </a:solidFill>
              </a:rPr>
              <a:t>50 gam dung dịch CuSO</a:t>
            </a:r>
            <a:r>
              <a:rPr lang="en-US" sz="1013" b="1" baseline="-25000">
                <a:solidFill>
                  <a:schemeClr val="accent2"/>
                </a:solidFill>
              </a:rPr>
              <a:t>4</a:t>
            </a:r>
            <a:r>
              <a:rPr lang="en-US" sz="1013" b="1">
                <a:solidFill>
                  <a:schemeClr val="accent2"/>
                </a:solidFill>
              </a:rPr>
              <a:t> có nồng độ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checkerboard(across)">
                                      <p:cBhvr>
                                        <p:cTn id="7" dur="500"/>
                                        <p:tgtEl>
                                          <p:spTgt spid="208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checkerboard(across)">
                                      <p:cBhvr>
                                        <p:cTn id="10" dur="500"/>
                                        <p:tgtEl>
                                          <p:spTgt spid="2084"/>
                                        </p:tgtEl>
                                      </p:cBhvr>
                                    </p:animEffect>
                                  </p:childTnLst>
                                </p:cTn>
                              </p:par>
                              <p:par>
                                <p:cTn id="11" presetID="5" presetClass="entr" presetSubtype="10" fill="hold" nodeType="withEffect">
                                  <p:stCondLst>
                                    <p:cond delay="0"/>
                                  </p:stCondLst>
                                  <p:childTnLst>
                                    <p:set>
                                      <p:cBhvr>
                                        <p:cTn id="12" dur="1" fill="hold">
                                          <p:stCondLst>
                                            <p:cond delay="0"/>
                                          </p:stCondLst>
                                        </p:cTn>
                                        <p:tgtEl>
                                          <p:spTgt spid="2095"/>
                                        </p:tgtEl>
                                        <p:attrNameLst>
                                          <p:attrName>style.visibility</p:attrName>
                                        </p:attrNameLst>
                                      </p:cBhvr>
                                      <p:to>
                                        <p:strVal val="visible"/>
                                      </p:to>
                                    </p:set>
                                    <p:animEffect transition="in" filter="checkerboard(across)">
                                      <p:cBhvr>
                                        <p:cTn id="13" dur="500"/>
                                        <p:tgtEl>
                                          <p:spTgt spid="20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081"/>
                                        </p:tgtEl>
                                        <p:attrNameLst>
                                          <p:attrName>style.visibility</p:attrName>
                                        </p:attrNameLst>
                                      </p:cBhvr>
                                      <p:to>
                                        <p:strVal val="visible"/>
                                      </p:to>
                                    </p:set>
                                    <p:animEffect transition="in" filter="checkerboard(across)">
                                      <p:cBhvr>
                                        <p:cTn id="18" dur="500"/>
                                        <p:tgtEl>
                                          <p:spTgt spid="20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83"/>
                                        </p:tgtEl>
                                        <p:attrNameLst>
                                          <p:attrName>style.visibility</p:attrName>
                                        </p:attrNameLst>
                                      </p:cBhvr>
                                      <p:to>
                                        <p:strVal val="visible"/>
                                      </p:to>
                                    </p:set>
                                    <p:animEffect transition="in" filter="checkerboard(across)">
                                      <p:cBhvr>
                                        <p:cTn id="23"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 grpId="0"/>
      <p:bldP spid="2084" grpId="0"/>
      <p:bldP spid="20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1257301" y="264410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grpSp>
        <p:nvGrpSpPr>
          <p:cNvPr id="28679" name="Group 7"/>
          <p:cNvGrpSpPr>
            <a:grpSpLocks/>
          </p:cNvGrpSpPr>
          <p:nvPr/>
        </p:nvGrpSpPr>
        <p:grpSpPr bwMode="auto">
          <a:xfrm>
            <a:off x="1843087" y="376238"/>
            <a:ext cx="5300663" cy="508397"/>
            <a:chOff x="396" y="124"/>
            <a:chExt cx="4452" cy="427"/>
          </a:xfrm>
        </p:grpSpPr>
        <p:sp>
          <p:nvSpPr>
            <p:cNvPr id="28680" name="Text Box 8"/>
            <p:cNvSpPr txBox="1">
              <a:spLocks noChangeArrowheads="1"/>
            </p:cNvSpPr>
            <p:nvPr/>
          </p:nvSpPr>
          <p:spPr bwMode="auto">
            <a:xfrm>
              <a:off x="396" y="139"/>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Bài 43:</a:t>
              </a:r>
            </a:p>
          </p:txBody>
        </p:sp>
        <p:sp>
          <p:nvSpPr>
            <p:cNvPr id="28681" name="Text Box 9"/>
            <p:cNvSpPr txBox="1">
              <a:spLocks noChangeArrowheads="1"/>
            </p:cNvSpPr>
            <p:nvPr/>
          </p:nvSpPr>
          <p:spPr bwMode="auto">
            <a:xfrm>
              <a:off x="1440" y="124"/>
              <a:ext cx="34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a:t>PHA CHẾ DUNG DỊCH</a:t>
              </a:r>
            </a:p>
          </p:txBody>
        </p:sp>
      </p:grpSp>
      <p:sp>
        <p:nvSpPr>
          <p:cNvPr id="28682" name="Text Box 10"/>
          <p:cNvSpPr txBox="1">
            <a:spLocks noChangeArrowheads="1"/>
          </p:cNvSpPr>
          <p:nvPr/>
        </p:nvSpPr>
        <p:spPr bwMode="auto">
          <a:xfrm>
            <a:off x="1657350" y="982266"/>
            <a:ext cx="52578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I. PHA CHẾ MỘT DUNG DỊCH THEO NỒNG ĐỘ CHO TRƯỚC </a:t>
            </a:r>
          </a:p>
        </p:txBody>
      </p:sp>
      <p:sp>
        <p:nvSpPr>
          <p:cNvPr id="28683" name="Text Box 11"/>
          <p:cNvSpPr txBox="1">
            <a:spLocks noChangeArrowheads="1"/>
          </p:cNvSpPr>
          <p:nvPr/>
        </p:nvSpPr>
        <p:spPr bwMode="auto">
          <a:xfrm>
            <a:off x="1657350" y="1314450"/>
            <a:ext cx="6057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1. </a:t>
            </a:r>
            <a:r>
              <a:rPr lang="en-US" sz="1013"/>
              <a:t> </a:t>
            </a:r>
            <a:r>
              <a:rPr lang="en-US" sz="1013" b="1"/>
              <a:t>Pha chế một dung dịch theo nồng độ phần trăm cho trước.</a:t>
            </a:r>
            <a:r>
              <a:rPr lang="en-US" sz="1013"/>
              <a:t> </a:t>
            </a:r>
          </a:p>
        </p:txBody>
      </p:sp>
      <p:sp>
        <p:nvSpPr>
          <p:cNvPr id="28684" name="Rectangle 12"/>
          <p:cNvSpPr>
            <a:spLocks noChangeArrowheads="1"/>
          </p:cNvSpPr>
          <p:nvPr/>
        </p:nvSpPr>
        <p:spPr bwMode="auto">
          <a:xfrm>
            <a:off x="1714500" y="2068480"/>
            <a:ext cx="5886450" cy="404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013" b="1" i="1">
                <a:solidFill>
                  <a:schemeClr val="accent2"/>
                </a:solidFill>
              </a:rPr>
              <a:t>Ví dụ 2</a:t>
            </a:r>
            <a:r>
              <a:rPr lang="en-US" sz="1013" b="1">
                <a:solidFill>
                  <a:schemeClr val="accent2"/>
                </a:solidFill>
              </a:rPr>
              <a:t>:  Từ muối CuSO</a:t>
            </a:r>
            <a:r>
              <a:rPr lang="en-US" sz="1013" b="1" baseline="-25000">
                <a:solidFill>
                  <a:schemeClr val="accent2"/>
                </a:solidFill>
              </a:rPr>
              <a:t>4</a:t>
            </a:r>
            <a:r>
              <a:rPr lang="en-US" sz="1013" b="1">
                <a:solidFill>
                  <a:schemeClr val="accent2"/>
                </a:solidFill>
              </a:rPr>
              <a:t>, nước cất và các dụng cụ cần thiết, hãy tính toán và nêu cách pha chế 50 ml dung dịch CuSO</a:t>
            </a:r>
            <a:r>
              <a:rPr lang="en-US" sz="1013" b="1" baseline="-25000">
                <a:solidFill>
                  <a:schemeClr val="accent2"/>
                </a:solidFill>
              </a:rPr>
              <a:t>4 </a:t>
            </a:r>
            <a:r>
              <a:rPr lang="en-US" sz="1013" b="1">
                <a:solidFill>
                  <a:schemeClr val="accent2"/>
                </a:solidFill>
              </a:rPr>
              <a:t>1M.</a:t>
            </a:r>
          </a:p>
        </p:txBody>
      </p:sp>
      <p:sp>
        <p:nvSpPr>
          <p:cNvPr id="28685" name="Text Box 13"/>
          <p:cNvSpPr txBox="1">
            <a:spLocks noChangeArrowheads="1"/>
          </p:cNvSpPr>
          <p:nvPr/>
        </p:nvSpPr>
        <p:spPr bwMode="auto">
          <a:xfrm>
            <a:off x="1657350" y="1543050"/>
            <a:ext cx="6057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2. </a:t>
            </a:r>
            <a:r>
              <a:rPr lang="en-US" sz="1013"/>
              <a:t> </a:t>
            </a:r>
            <a:r>
              <a:rPr lang="en-US" sz="1013" b="1"/>
              <a:t>Pha chế một dung dịch theo nồng độ mol cho trước.</a:t>
            </a:r>
            <a:r>
              <a:rPr lang="en-US" sz="1013"/>
              <a:t> </a:t>
            </a:r>
          </a:p>
        </p:txBody>
      </p:sp>
      <p:sp>
        <p:nvSpPr>
          <p:cNvPr id="28686" name="Text Box 14"/>
          <p:cNvSpPr txBox="1">
            <a:spLocks noChangeArrowheads="1"/>
          </p:cNvSpPr>
          <p:nvPr/>
        </p:nvSpPr>
        <p:spPr bwMode="auto">
          <a:xfrm>
            <a:off x="1471612" y="2686050"/>
            <a:ext cx="6300788" cy="40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  Để pha chế dung dịch theo yêu cầu trên ta phải tính toán những đại lượng nào ? sử dụng những công thức tính toán nào?</a:t>
            </a:r>
          </a:p>
        </p:txBody>
      </p:sp>
      <p:sp>
        <p:nvSpPr>
          <p:cNvPr id="28687" name="Text Box 15"/>
          <p:cNvSpPr txBox="1">
            <a:spLocks noChangeArrowheads="1"/>
          </p:cNvSpPr>
          <p:nvPr/>
        </p:nvSpPr>
        <p:spPr bwMode="auto">
          <a:xfrm>
            <a:off x="1543050" y="3314700"/>
            <a:ext cx="61722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solidFill>
                  <a:schemeClr val="accent2"/>
                </a:solidFill>
              </a:rPr>
              <a:t>- Ta phải tính số mol chất tan : CuSO</a:t>
            </a:r>
            <a:r>
              <a:rPr lang="en-US" sz="1013" b="1" baseline="-25000">
                <a:solidFill>
                  <a:schemeClr val="accent2"/>
                </a:solidFill>
              </a:rPr>
              <a:t>4</a:t>
            </a:r>
            <a:r>
              <a:rPr lang="en-US" sz="1013" b="1">
                <a:solidFill>
                  <a:schemeClr val="accent2"/>
                </a:solidFill>
              </a:rPr>
              <a:t> cần dùng và khối lượng chất tan cần dùng: CuSO</a:t>
            </a:r>
            <a:r>
              <a:rPr lang="en-US" sz="1013" b="1" baseline="-25000">
                <a:solidFill>
                  <a:schemeClr val="accent2"/>
                </a:solidFill>
              </a:rPr>
              <a:t>4</a:t>
            </a:r>
            <a:r>
              <a:rPr lang="en-US" sz="1013" b="1">
                <a:solidFill>
                  <a:schemeClr val="accent2"/>
                </a:solidFill>
              </a:rPr>
              <a:t> </a:t>
            </a:r>
          </a:p>
        </p:txBody>
      </p:sp>
      <p:sp>
        <p:nvSpPr>
          <p:cNvPr id="28688" name="Rectangle 16"/>
          <p:cNvSpPr>
            <a:spLocks noChangeArrowheads="1"/>
          </p:cNvSpPr>
          <p:nvPr/>
        </p:nvSpPr>
        <p:spPr bwMode="auto">
          <a:xfrm>
            <a:off x="1543050" y="3886200"/>
            <a:ext cx="1524776"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b="1">
                <a:solidFill>
                  <a:schemeClr val="accent2"/>
                </a:solidFill>
              </a:rPr>
              <a:t>- Sử dụng các công thức :</a:t>
            </a:r>
          </a:p>
        </p:txBody>
      </p:sp>
      <p:sp>
        <p:nvSpPr>
          <p:cNvPr id="28689" name="Text Box 17"/>
          <p:cNvSpPr txBox="1">
            <a:spLocks noChangeArrowheads="1"/>
          </p:cNvSpPr>
          <p:nvPr/>
        </p:nvSpPr>
        <p:spPr bwMode="auto">
          <a:xfrm>
            <a:off x="4057650" y="4629150"/>
            <a:ext cx="188595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t> m</a:t>
            </a:r>
            <a:r>
              <a:rPr lang="en-US" sz="1800" baseline="-25000"/>
              <a:t> </a:t>
            </a:r>
            <a:r>
              <a:rPr lang="en-US" sz="1800"/>
              <a:t> = n.M </a:t>
            </a:r>
          </a:p>
        </p:txBody>
      </p:sp>
      <p:grpSp>
        <p:nvGrpSpPr>
          <p:cNvPr id="28693" name="Group 21"/>
          <p:cNvGrpSpPr>
            <a:grpSpLocks/>
          </p:cNvGrpSpPr>
          <p:nvPr/>
        </p:nvGrpSpPr>
        <p:grpSpPr bwMode="auto">
          <a:xfrm>
            <a:off x="4057650" y="3886200"/>
            <a:ext cx="1885950" cy="628650"/>
            <a:chOff x="2448" y="3264"/>
            <a:chExt cx="1584" cy="528"/>
          </a:xfrm>
        </p:grpSpPr>
        <p:graphicFrame>
          <p:nvGraphicFramePr>
            <p:cNvPr id="28691" name="Object 19"/>
            <p:cNvGraphicFramePr>
              <a:graphicFrameLocks noChangeAspect="1"/>
            </p:cNvGraphicFramePr>
            <p:nvPr/>
          </p:nvGraphicFramePr>
          <p:xfrm>
            <a:off x="2640" y="3319"/>
            <a:ext cx="1111" cy="336"/>
          </p:xfrm>
          <a:graphic>
            <a:graphicData uri="http://schemas.openxmlformats.org/presentationml/2006/ole">
              <mc:AlternateContent xmlns:mc="http://schemas.openxmlformats.org/markup-compatibility/2006">
                <mc:Choice xmlns:v="urn:schemas-microsoft-com:vml" Requires="v">
                  <p:oleObj spid="_x0000_s28673" name="Equation" r:id="rId4" imgW="723600" imgH="241200" progId="Equation.DSMT4">
                    <p:embed/>
                  </p:oleObj>
                </mc:Choice>
                <mc:Fallback>
                  <p:oleObj name="Equation" r:id="rId4" imgW="723600" imgH="241200" progId="Equation.DSMT4">
                    <p:embed/>
                    <p:pic>
                      <p:nvPicPr>
                        <p:cNvPr id="28691"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3319"/>
                          <a:ext cx="111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2" name="Rectangle 20"/>
            <p:cNvSpPr>
              <a:spLocks noChangeArrowheads="1"/>
            </p:cNvSpPr>
            <p:nvPr/>
          </p:nvSpPr>
          <p:spPr bwMode="auto">
            <a:xfrm>
              <a:off x="2448" y="3264"/>
              <a:ext cx="1584" cy="52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13"/>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checkerboard(across)">
                                      <p:cBhvr>
                                        <p:cTn id="7" dur="500"/>
                                        <p:tgtEl>
                                          <p:spTgt spid="28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84"/>
                                        </p:tgtEl>
                                        <p:attrNameLst>
                                          <p:attrName>style.visibility</p:attrName>
                                        </p:attrNameLst>
                                      </p:cBhvr>
                                      <p:to>
                                        <p:strVal val="visible"/>
                                      </p:to>
                                    </p:set>
                                    <p:anim calcmode="discrete" valueType="clr">
                                      <p:cBhvr override="childStyle">
                                        <p:cTn id="12" dur="80"/>
                                        <p:tgtEl>
                                          <p:spTgt spid="286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4"/>
                                        </p:tgtEl>
                                        <p:attrNameLst>
                                          <p:attrName>fillcolor</p:attrName>
                                        </p:attrNameLst>
                                      </p:cBhvr>
                                      <p:tavLst>
                                        <p:tav tm="0">
                                          <p:val>
                                            <p:clrVal>
                                              <a:schemeClr val="accent2"/>
                                            </p:clrVal>
                                          </p:val>
                                        </p:tav>
                                        <p:tav tm="50000">
                                          <p:val>
                                            <p:clrVal>
                                              <a:schemeClr val="hlink"/>
                                            </p:clrVal>
                                          </p:val>
                                        </p:tav>
                                      </p:tavLst>
                                    </p:anim>
                                    <p:set>
                                      <p:cBhvr>
                                        <p:cTn id="14" dur="80"/>
                                        <p:tgtEl>
                                          <p:spTgt spid="2868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8686"/>
                                        </p:tgtEl>
                                        <p:attrNameLst>
                                          <p:attrName>style.visibility</p:attrName>
                                        </p:attrNameLst>
                                      </p:cBhvr>
                                      <p:to>
                                        <p:strVal val="visible"/>
                                      </p:to>
                                    </p:set>
                                    <p:animEffect transition="in" filter="checkerboard(across)">
                                      <p:cBhvr>
                                        <p:cTn id="19" dur="500"/>
                                        <p:tgtEl>
                                          <p:spTgt spid="28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8687"/>
                                        </p:tgtEl>
                                        <p:attrNameLst>
                                          <p:attrName>style.visibility</p:attrName>
                                        </p:attrNameLst>
                                      </p:cBhvr>
                                      <p:to>
                                        <p:strVal val="visible"/>
                                      </p:to>
                                    </p:set>
                                    <p:anim calcmode="discrete" valueType="clr">
                                      <p:cBhvr override="childStyle">
                                        <p:cTn id="24" dur="80"/>
                                        <p:tgtEl>
                                          <p:spTgt spid="2868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8687"/>
                                        </p:tgtEl>
                                        <p:attrNameLst>
                                          <p:attrName>fillcolor</p:attrName>
                                        </p:attrNameLst>
                                      </p:cBhvr>
                                      <p:tavLst>
                                        <p:tav tm="0">
                                          <p:val>
                                            <p:clrVal>
                                              <a:schemeClr val="accent2"/>
                                            </p:clrVal>
                                          </p:val>
                                        </p:tav>
                                        <p:tav tm="50000">
                                          <p:val>
                                            <p:clrVal>
                                              <a:schemeClr val="hlink"/>
                                            </p:clrVal>
                                          </p:val>
                                        </p:tav>
                                      </p:tavLst>
                                    </p:anim>
                                    <p:set>
                                      <p:cBhvr>
                                        <p:cTn id="26" dur="80"/>
                                        <p:tgtEl>
                                          <p:spTgt spid="28687"/>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8688"/>
                                        </p:tgtEl>
                                        <p:attrNameLst>
                                          <p:attrName>style.visibility</p:attrName>
                                        </p:attrNameLst>
                                      </p:cBhvr>
                                      <p:to>
                                        <p:strVal val="visible"/>
                                      </p:to>
                                    </p:set>
                                    <p:anim calcmode="discrete" valueType="clr">
                                      <p:cBhvr override="childStyle">
                                        <p:cTn id="31" dur="80"/>
                                        <p:tgtEl>
                                          <p:spTgt spid="2868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8688"/>
                                        </p:tgtEl>
                                        <p:attrNameLst>
                                          <p:attrName>fillcolor</p:attrName>
                                        </p:attrNameLst>
                                      </p:cBhvr>
                                      <p:tavLst>
                                        <p:tav tm="0">
                                          <p:val>
                                            <p:clrVal>
                                              <a:schemeClr val="accent2"/>
                                            </p:clrVal>
                                          </p:val>
                                        </p:tav>
                                        <p:tav tm="50000">
                                          <p:val>
                                            <p:clrVal>
                                              <a:schemeClr val="hlink"/>
                                            </p:clrVal>
                                          </p:val>
                                        </p:tav>
                                      </p:tavLst>
                                    </p:anim>
                                    <p:set>
                                      <p:cBhvr>
                                        <p:cTn id="33" dur="80"/>
                                        <p:tgtEl>
                                          <p:spTgt spid="2868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28693"/>
                                        </p:tgtEl>
                                        <p:attrNameLst>
                                          <p:attrName>style.visibility</p:attrName>
                                        </p:attrNameLst>
                                      </p:cBhvr>
                                      <p:to>
                                        <p:strVal val="visible"/>
                                      </p:to>
                                    </p:set>
                                    <p:animEffect transition="in" filter="checkerboard(across)">
                                      <p:cBhvr>
                                        <p:cTn id="38" dur="500"/>
                                        <p:tgtEl>
                                          <p:spTgt spid="2869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8689"/>
                                        </p:tgtEl>
                                        <p:attrNameLst>
                                          <p:attrName>style.visibility</p:attrName>
                                        </p:attrNameLst>
                                      </p:cBhvr>
                                      <p:to>
                                        <p:strVal val="visible"/>
                                      </p:to>
                                    </p:set>
                                    <p:animEffect transition="in" filter="checkerboard(across)">
                                      <p:cBhvr>
                                        <p:cTn id="43"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p:bldP spid="28686" grpId="0"/>
      <p:bldP spid="28687" grpId="0"/>
      <p:bldP spid="28688" grpId="0"/>
      <p:bldP spid="286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6" name="Group 34"/>
          <p:cNvGraphicFramePr>
            <a:graphicFrameLocks noGrp="1"/>
          </p:cNvGraphicFramePr>
          <p:nvPr>
            <p:ph/>
          </p:nvPr>
        </p:nvGraphicFramePr>
        <p:xfrm>
          <a:off x="1485900" y="2582466"/>
          <a:ext cx="6172200" cy="2103835"/>
        </p:xfrm>
        <a:graphic>
          <a:graphicData uri="http://schemas.openxmlformats.org/drawingml/2006/table">
            <a:tbl>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353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50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endParaRPr kumimoji="0" lang="en-US" sz="1800" b="0" i="0" u="none" strike="noStrike" cap="none" normalizeH="0" baseline="-2500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90" name="Rectangle 18"/>
          <p:cNvSpPr>
            <a:spLocks noChangeArrowheads="1"/>
          </p:cNvSpPr>
          <p:nvPr/>
        </p:nvSpPr>
        <p:spPr bwMode="auto">
          <a:xfrm>
            <a:off x="1143001" y="235835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sp>
        <p:nvSpPr>
          <p:cNvPr id="3101" name="Rectangle 29"/>
          <p:cNvSpPr>
            <a:spLocks noChangeArrowheads="1"/>
          </p:cNvSpPr>
          <p:nvPr/>
        </p:nvSpPr>
        <p:spPr bwMode="auto">
          <a:xfrm>
            <a:off x="1143001" y="2358350"/>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13"/>
          </a:p>
        </p:txBody>
      </p:sp>
      <p:grpSp>
        <p:nvGrpSpPr>
          <p:cNvPr id="3116" name="Group 44"/>
          <p:cNvGrpSpPr>
            <a:grpSpLocks/>
          </p:cNvGrpSpPr>
          <p:nvPr/>
        </p:nvGrpSpPr>
        <p:grpSpPr bwMode="auto">
          <a:xfrm>
            <a:off x="1594248" y="2909887"/>
            <a:ext cx="2920603" cy="1682354"/>
            <a:chOff x="379" y="2444"/>
            <a:chExt cx="2453" cy="1413"/>
          </a:xfrm>
        </p:grpSpPr>
        <p:sp>
          <p:nvSpPr>
            <p:cNvPr id="3115" name="Rectangle 43"/>
            <p:cNvSpPr>
              <a:spLocks noChangeArrowheads="1"/>
            </p:cNvSpPr>
            <p:nvPr/>
          </p:nvSpPr>
          <p:spPr bwMode="auto">
            <a:xfrm>
              <a:off x="427" y="2444"/>
              <a:ext cx="2400"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dirty="0"/>
                <a:t>Tính số mol chất  tan : CuSO</a:t>
              </a:r>
              <a:r>
                <a:rPr lang="en-US" sz="1013" b="1" baseline="-25000" dirty="0"/>
                <a:t>4</a:t>
              </a:r>
              <a:r>
                <a:rPr lang="en-US" sz="2100" dirty="0"/>
                <a:t> </a:t>
              </a:r>
              <a:endParaRPr lang="en-US" sz="1013" b="1" dirty="0"/>
            </a:p>
            <a:p>
              <a:pPr>
                <a:spcBef>
                  <a:spcPct val="50000"/>
                </a:spcBef>
                <a:buFontTx/>
                <a:buChar char="-"/>
              </a:pPr>
              <a:endParaRPr lang="en-US" sz="1013" b="1" dirty="0"/>
            </a:p>
            <a:p>
              <a:pPr>
                <a:spcBef>
                  <a:spcPct val="50000"/>
                </a:spcBef>
              </a:pPr>
              <a:r>
                <a:rPr lang="en-US" sz="1013" b="1" dirty="0"/>
                <a:t> Khối lượng của 0,05 mol CuSO</a:t>
              </a:r>
              <a:r>
                <a:rPr lang="en-US" sz="1013" b="1" baseline="-25000" dirty="0"/>
                <a:t>4</a:t>
              </a:r>
              <a:r>
                <a:rPr lang="en-US" sz="2100" dirty="0"/>
                <a:t> </a:t>
              </a:r>
            </a:p>
            <a:p>
              <a:pPr>
                <a:spcBef>
                  <a:spcPct val="50000"/>
                </a:spcBef>
              </a:pPr>
              <a:r>
                <a:rPr lang="en-US" sz="1800" dirty="0"/>
                <a:t>          </a:t>
              </a:r>
              <a:r>
                <a:rPr lang="en-US" sz="1500" dirty="0"/>
                <a:t>= n.M = 0,05.160 = 8(g).</a:t>
              </a:r>
            </a:p>
          </p:txBody>
        </p:sp>
        <p:graphicFrame>
          <p:nvGraphicFramePr>
            <p:cNvPr id="3089" name="Object 17"/>
            <p:cNvGraphicFramePr>
              <a:graphicFrameLocks noChangeAspect="1"/>
            </p:cNvGraphicFramePr>
            <p:nvPr/>
          </p:nvGraphicFramePr>
          <p:xfrm>
            <a:off x="379" y="3465"/>
            <a:ext cx="624" cy="392"/>
          </p:xfrm>
          <a:graphic>
            <a:graphicData uri="http://schemas.openxmlformats.org/presentationml/2006/ole">
              <mc:AlternateContent xmlns:mc="http://schemas.openxmlformats.org/markup-compatibility/2006">
                <mc:Choice xmlns:v="urn:schemas-microsoft-com:vml" Requires="v">
                  <p:oleObj spid="_x0000_s29697" name="Equation" r:id="rId4" imgW="444307" imgH="241195" progId="Equation.DSMT4">
                    <p:embed/>
                  </p:oleObj>
                </mc:Choice>
                <mc:Fallback>
                  <p:oleObj name="Equation" r:id="rId4" imgW="444307" imgH="241195" progId="Equation.DSMT4">
                    <p:embed/>
                    <p:pic>
                      <p:nvPicPr>
                        <p:cNvPr id="3089"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 y="3465"/>
                          <a:ext cx="624" cy="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0" name="Object 28"/>
            <p:cNvGraphicFramePr>
              <a:graphicFrameLocks noChangeAspect="1"/>
            </p:cNvGraphicFramePr>
            <p:nvPr/>
          </p:nvGraphicFramePr>
          <p:xfrm>
            <a:off x="422" y="2703"/>
            <a:ext cx="2410" cy="480"/>
          </p:xfrm>
          <a:graphic>
            <a:graphicData uri="http://schemas.openxmlformats.org/presentationml/2006/ole">
              <mc:AlternateContent xmlns:mc="http://schemas.openxmlformats.org/markup-compatibility/2006">
                <mc:Choice xmlns:v="urn:schemas-microsoft-com:vml" Requires="v">
                  <p:oleObj spid="_x0000_s29698" name="Equation" r:id="rId6" imgW="2158920" imgH="419040" progId="Equation.DSMT4">
                    <p:embed/>
                  </p:oleObj>
                </mc:Choice>
                <mc:Fallback>
                  <p:oleObj name="Equation" r:id="rId6" imgW="2158920" imgH="419040" progId="Equation.DSMT4">
                    <p:embed/>
                    <p:pic>
                      <p:nvPicPr>
                        <p:cNvPr id="310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 y="2703"/>
                          <a:ext cx="2410"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02" name="Rectangle 30"/>
          <p:cNvSpPr>
            <a:spLocks noChangeArrowheads="1"/>
          </p:cNvSpPr>
          <p:nvPr/>
        </p:nvSpPr>
        <p:spPr bwMode="auto">
          <a:xfrm>
            <a:off x="4657725" y="3028951"/>
            <a:ext cx="29718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500" dirty="0"/>
              <a:t>  Cân lấy 8g CuSO</a:t>
            </a:r>
            <a:r>
              <a:rPr lang="en-US" sz="1500" baseline="-25000" dirty="0"/>
              <a:t>4</a:t>
            </a:r>
            <a:r>
              <a:rPr lang="en-US" sz="1500" dirty="0"/>
              <a:t> khan ( màu trắng) cho vào cốc có dung tích 100ml, rối đổ dần dần nước cất vào cốc và khuấy nhẹ cho đủ 50ml. Ta Được 50 ml dung dịch CuSO</a:t>
            </a:r>
            <a:r>
              <a:rPr lang="en-US" sz="1500" baseline="-25000" dirty="0"/>
              <a:t>4 </a:t>
            </a:r>
            <a:r>
              <a:rPr lang="en-US" sz="1500" dirty="0"/>
              <a:t> 1M</a:t>
            </a:r>
          </a:p>
        </p:txBody>
      </p:sp>
      <p:sp>
        <p:nvSpPr>
          <p:cNvPr id="3104" name="Rectangle 32"/>
          <p:cNvSpPr>
            <a:spLocks noChangeArrowheads="1"/>
          </p:cNvSpPr>
          <p:nvPr/>
        </p:nvSpPr>
        <p:spPr bwMode="auto">
          <a:xfrm>
            <a:off x="1485900" y="1839880"/>
            <a:ext cx="6115050" cy="404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013" b="1" i="1" dirty="0">
                <a:solidFill>
                  <a:schemeClr val="accent2"/>
                </a:solidFill>
              </a:rPr>
              <a:t>Ví dụ 2</a:t>
            </a:r>
            <a:r>
              <a:rPr lang="en-US" sz="1013" b="1" dirty="0">
                <a:solidFill>
                  <a:schemeClr val="accent2"/>
                </a:solidFill>
              </a:rPr>
              <a:t>:  Từ muối CuSO</a:t>
            </a:r>
            <a:r>
              <a:rPr lang="en-US" sz="1013" b="1" baseline="-25000" dirty="0">
                <a:solidFill>
                  <a:schemeClr val="accent2"/>
                </a:solidFill>
              </a:rPr>
              <a:t>4</a:t>
            </a:r>
            <a:r>
              <a:rPr lang="en-US" sz="1013" b="1" dirty="0">
                <a:solidFill>
                  <a:schemeClr val="accent2"/>
                </a:solidFill>
              </a:rPr>
              <a:t>, nước cất và các dụng cụ cần thiết, hãy tính toán và nêu cách pha chế 50 ml dung dịch CuSO</a:t>
            </a:r>
            <a:r>
              <a:rPr lang="en-US" sz="1013" b="1" baseline="-25000" dirty="0">
                <a:solidFill>
                  <a:schemeClr val="accent2"/>
                </a:solidFill>
              </a:rPr>
              <a:t>4 </a:t>
            </a:r>
            <a:r>
              <a:rPr lang="en-US" sz="1013" b="1" dirty="0">
                <a:solidFill>
                  <a:schemeClr val="accent2"/>
                </a:solidFill>
              </a:rPr>
              <a:t>1M.</a:t>
            </a:r>
          </a:p>
        </p:txBody>
      </p:sp>
      <p:sp>
        <p:nvSpPr>
          <p:cNvPr id="3105" name="Rectangle 33"/>
          <p:cNvSpPr>
            <a:spLocks noChangeArrowheads="1"/>
          </p:cNvSpPr>
          <p:nvPr/>
        </p:nvSpPr>
        <p:spPr bwMode="auto">
          <a:xfrm>
            <a:off x="2222897" y="2628900"/>
            <a:ext cx="73129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013" b="1"/>
              <a:t>Tính toán:</a:t>
            </a:r>
          </a:p>
        </p:txBody>
      </p:sp>
      <p:sp>
        <p:nvSpPr>
          <p:cNvPr id="3107" name="Rectangle 35"/>
          <p:cNvSpPr>
            <a:spLocks noChangeArrowheads="1"/>
          </p:cNvSpPr>
          <p:nvPr/>
        </p:nvSpPr>
        <p:spPr bwMode="auto">
          <a:xfrm>
            <a:off x="5200650" y="2628900"/>
            <a:ext cx="91884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a:t> </a:t>
            </a:r>
            <a:r>
              <a:rPr lang="en-US" sz="1013" b="1"/>
              <a:t>Cách pha chế</a:t>
            </a:r>
          </a:p>
        </p:txBody>
      </p:sp>
      <p:grpSp>
        <p:nvGrpSpPr>
          <p:cNvPr id="3109" name="Group 37"/>
          <p:cNvGrpSpPr>
            <a:grpSpLocks/>
          </p:cNvGrpSpPr>
          <p:nvPr/>
        </p:nvGrpSpPr>
        <p:grpSpPr bwMode="auto">
          <a:xfrm>
            <a:off x="1671637" y="114300"/>
            <a:ext cx="5300663" cy="508397"/>
            <a:chOff x="396" y="124"/>
            <a:chExt cx="4452" cy="427"/>
          </a:xfrm>
        </p:grpSpPr>
        <p:sp>
          <p:nvSpPr>
            <p:cNvPr id="3110" name="Text Box 38"/>
            <p:cNvSpPr txBox="1">
              <a:spLocks noChangeArrowheads="1"/>
            </p:cNvSpPr>
            <p:nvPr/>
          </p:nvSpPr>
          <p:spPr bwMode="auto">
            <a:xfrm>
              <a:off x="396" y="139"/>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Bài 43:</a:t>
              </a:r>
            </a:p>
          </p:txBody>
        </p:sp>
        <p:sp>
          <p:nvSpPr>
            <p:cNvPr id="3111" name="Text Box 39"/>
            <p:cNvSpPr txBox="1">
              <a:spLocks noChangeArrowheads="1"/>
            </p:cNvSpPr>
            <p:nvPr/>
          </p:nvSpPr>
          <p:spPr bwMode="auto">
            <a:xfrm>
              <a:off x="1440" y="124"/>
              <a:ext cx="34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a:t>PHA CHẾ DUNG DỊCH</a:t>
              </a:r>
            </a:p>
          </p:txBody>
        </p:sp>
      </p:grpSp>
      <p:sp>
        <p:nvSpPr>
          <p:cNvPr id="3112" name="Text Box 40"/>
          <p:cNvSpPr txBox="1">
            <a:spLocks noChangeArrowheads="1"/>
          </p:cNvSpPr>
          <p:nvPr/>
        </p:nvSpPr>
        <p:spPr bwMode="auto">
          <a:xfrm>
            <a:off x="1485900" y="720329"/>
            <a:ext cx="52578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I. PHA CHẾ MỘT DUNG DỊCH THEO NỒNG ĐỘ CHO TRƯỚC </a:t>
            </a:r>
          </a:p>
        </p:txBody>
      </p:sp>
      <p:sp>
        <p:nvSpPr>
          <p:cNvPr id="3113" name="Text Box 41"/>
          <p:cNvSpPr txBox="1">
            <a:spLocks noChangeArrowheads="1"/>
          </p:cNvSpPr>
          <p:nvPr/>
        </p:nvSpPr>
        <p:spPr bwMode="auto">
          <a:xfrm>
            <a:off x="1485900" y="1052513"/>
            <a:ext cx="6057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1. </a:t>
            </a:r>
            <a:r>
              <a:rPr lang="en-US" sz="1013"/>
              <a:t> </a:t>
            </a:r>
            <a:r>
              <a:rPr lang="en-US" sz="1013" b="1"/>
              <a:t>Pha chế một dung dịch theo nồng độ phần trăm cho trước cho trước.</a:t>
            </a:r>
            <a:r>
              <a:rPr lang="en-US" sz="1013"/>
              <a:t> </a:t>
            </a:r>
          </a:p>
        </p:txBody>
      </p:sp>
      <p:sp>
        <p:nvSpPr>
          <p:cNvPr id="3114" name="Text Box 42"/>
          <p:cNvSpPr txBox="1">
            <a:spLocks noChangeArrowheads="1"/>
          </p:cNvSpPr>
          <p:nvPr/>
        </p:nvSpPr>
        <p:spPr bwMode="auto">
          <a:xfrm>
            <a:off x="1514475" y="1281113"/>
            <a:ext cx="605790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13" b="1"/>
              <a:t>2. </a:t>
            </a:r>
            <a:r>
              <a:rPr lang="en-US" sz="1013"/>
              <a:t> </a:t>
            </a:r>
            <a:r>
              <a:rPr lang="en-US" sz="1013" b="1"/>
              <a:t>Pha chế một dung dịch theo nồng độ mol cho trước cho trước.</a:t>
            </a:r>
            <a:r>
              <a:rPr lang="en-US" sz="1013"/>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checkerboard(across)">
                                      <p:cBhvr>
                                        <p:cTn id="7" dur="500"/>
                                        <p:tgtEl>
                                          <p:spTgt spid="310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05"/>
                                        </p:tgtEl>
                                        <p:attrNameLst>
                                          <p:attrName>style.visibility</p:attrName>
                                        </p:attrNameLst>
                                      </p:cBhvr>
                                      <p:to>
                                        <p:strVal val="visible"/>
                                      </p:to>
                                    </p:set>
                                    <p:animEffect transition="in" filter="checkerboard(across)">
                                      <p:cBhvr>
                                        <p:cTn id="10" dur="500"/>
                                        <p:tgtEl>
                                          <p:spTgt spid="3105"/>
                                        </p:tgtEl>
                                      </p:cBhvr>
                                    </p:animEffect>
                                  </p:childTnLst>
                                </p:cTn>
                              </p:par>
                              <p:par>
                                <p:cTn id="11" presetID="5" presetClass="entr" presetSubtype="10" fill="hold" nodeType="withEffect">
                                  <p:stCondLst>
                                    <p:cond delay="0"/>
                                  </p:stCondLst>
                                  <p:childTnLst>
                                    <p:set>
                                      <p:cBhvr>
                                        <p:cTn id="12" dur="1" fill="hold">
                                          <p:stCondLst>
                                            <p:cond delay="0"/>
                                          </p:stCondLst>
                                        </p:cTn>
                                        <p:tgtEl>
                                          <p:spTgt spid="3106"/>
                                        </p:tgtEl>
                                        <p:attrNameLst>
                                          <p:attrName>style.visibility</p:attrName>
                                        </p:attrNameLst>
                                      </p:cBhvr>
                                      <p:to>
                                        <p:strVal val="visible"/>
                                      </p:to>
                                    </p:set>
                                    <p:animEffect transition="in" filter="checkerboard(across)">
                                      <p:cBhvr>
                                        <p:cTn id="13" dur="500"/>
                                        <p:tgtEl>
                                          <p:spTgt spid="310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116"/>
                                        </p:tgtEl>
                                        <p:attrNameLst>
                                          <p:attrName>style.visibility</p:attrName>
                                        </p:attrNameLst>
                                      </p:cBhvr>
                                      <p:to>
                                        <p:strVal val="visible"/>
                                      </p:to>
                                    </p:set>
                                    <p:animEffect transition="in" filter="checkerboard(across)">
                                      <p:cBhvr>
                                        <p:cTn id="18" dur="500"/>
                                        <p:tgtEl>
                                          <p:spTgt spid="31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102"/>
                                        </p:tgtEl>
                                        <p:attrNameLst>
                                          <p:attrName>style.visibility</p:attrName>
                                        </p:attrNameLst>
                                      </p:cBhvr>
                                      <p:to>
                                        <p:strVal val="visible"/>
                                      </p:to>
                                    </p:set>
                                    <p:animEffect transition="in" filter="checkerboard(across)">
                                      <p:cBhvr>
                                        <p:cTn id="23" dur="500"/>
                                        <p:tgtEl>
                                          <p:spTgt spid="3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3105" grpId="0"/>
      <p:bldP spid="3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43000" y="0"/>
            <a:ext cx="6858000"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400" b="1" dirty="0">
                <a:solidFill>
                  <a:srgbClr val="FFFFFF"/>
                </a:solidFill>
                <a:effectLst>
                  <a:outerShdw blurRad="38100" dist="38100" dir="2700000" algn="tl">
                    <a:srgbClr val="000000"/>
                  </a:outerShdw>
                </a:effectLst>
                <a:latin typeface="Times New Roman" pitchFamily="18" charset="0"/>
              </a:rPr>
              <a:t>      </a:t>
            </a:r>
            <a:r>
              <a:rPr lang="en-US" sz="2400" b="1" dirty="0" err="1">
                <a:solidFill>
                  <a:srgbClr val="CC6600"/>
                </a:solidFill>
                <a:effectLst>
                  <a:outerShdw blurRad="38100" dist="38100" dir="2700000" algn="tl">
                    <a:srgbClr val="000000"/>
                  </a:outerShdw>
                </a:effectLst>
                <a:latin typeface="Times New Roman" pitchFamily="18" charset="0"/>
              </a:rPr>
              <a:t>Bài</a:t>
            </a:r>
            <a:r>
              <a:rPr lang="en-US" sz="2400" b="1" dirty="0">
                <a:solidFill>
                  <a:srgbClr val="CC6600"/>
                </a:solidFill>
                <a:effectLst>
                  <a:outerShdw blurRad="38100" dist="38100" dir="2700000" algn="tl">
                    <a:srgbClr val="000000"/>
                  </a:outerShdw>
                </a:effectLst>
                <a:latin typeface="Times New Roman" pitchFamily="18" charset="0"/>
              </a:rPr>
              <a:t> 43:   PHA CHẾ DUNG DỊCH (</a:t>
            </a:r>
            <a:r>
              <a:rPr lang="en-US" sz="2400" b="1" dirty="0" err="1">
                <a:solidFill>
                  <a:srgbClr val="CC6600"/>
                </a:solidFill>
                <a:effectLst>
                  <a:outerShdw blurRad="38100" dist="38100" dir="2700000" algn="tl">
                    <a:srgbClr val="000000"/>
                  </a:outerShdw>
                </a:effectLst>
                <a:latin typeface="Times New Roman" pitchFamily="18" charset="0"/>
              </a:rPr>
              <a:t>tiết</a:t>
            </a:r>
            <a:r>
              <a:rPr lang="en-US" sz="2400" b="1" dirty="0">
                <a:solidFill>
                  <a:srgbClr val="CC6600"/>
                </a:solidFill>
                <a:effectLst>
                  <a:outerShdw blurRad="38100" dist="38100" dir="2700000" algn="tl">
                    <a:srgbClr val="000000"/>
                  </a:outerShdw>
                </a:effectLst>
                <a:latin typeface="Times New Roman" pitchFamily="18" charset="0"/>
              </a:rPr>
              <a:t> 2)</a:t>
            </a:r>
          </a:p>
        </p:txBody>
      </p:sp>
      <p:sp>
        <p:nvSpPr>
          <p:cNvPr id="4" name="Text Box 3"/>
          <p:cNvSpPr txBox="1">
            <a:spLocks noChangeArrowheads="1"/>
          </p:cNvSpPr>
          <p:nvPr/>
        </p:nvSpPr>
        <p:spPr bwMode="auto">
          <a:xfrm>
            <a:off x="1371600" y="742950"/>
            <a:ext cx="628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400" b="1">
                <a:solidFill>
                  <a:srgbClr val="FFFFFF"/>
                </a:solidFill>
                <a:effectLst>
                  <a:outerShdw blurRad="38100" dist="38100" dir="2700000" algn="tl">
                    <a:srgbClr val="000000"/>
                  </a:outerShdw>
                </a:effectLst>
                <a:latin typeface="Times New Roman" pitchFamily="18" charset="0"/>
              </a:rPr>
              <a:t>II) </a:t>
            </a:r>
            <a:r>
              <a:rPr lang="en-US" sz="2400" b="1" u="sng">
                <a:solidFill>
                  <a:srgbClr val="FFFFFF"/>
                </a:solidFill>
                <a:effectLst>
                  <a:outerShdw blurRad="38100" dist="38100" dir="2700000" algn="tl">
                    <a:srgbClr val="000000"/>
                  </a:outerShdw>
                </a:effectLst>
                <a:latin typeface="Times New Roman" pitchFamily="18" charset="0"/>
              </a:rPr>
              <a:t>CÁCH PHA LOÃNG  MỘT DUNG DỊCH</a:t>
            </a:r>
            <a:r>
              <a:rPr lang="en-US" sz="2400" u="sng">
                <a:solidFill>
                  <a:srgbClr val="FFFFFF"/>
                </a:solidFill>
                <a:effectLst>
                  <a:outerShdw blurRad="38100" dist="38100" dir="2700000" algn="tl">
                    <a:srgbClr val="000000"/>
                  </a:outerShdw>
                </a:effectLst>
                <a:latin typeface="Times New Roman" pitchFamily="18" charset="0"/>
              </a:rPr>
              <a:t> </a:t>
            </a:r>
            <a:endParaRPr lang="en-US" sz="2100" b="1">
              <a:solidFill>
                <a:srgbClr val="FFFFFF"/>
              </a:solidFill>
              <a:effectLst>
                <a:outerShdw blurRad="38100" dist="38100" dir="2700000" algn="tl">
                  <a:srgbClr val="000000"/>
                </a:outerShdw>
              </a:effectLst>
              <a:latin typeface="Times New Roman" pitchFamily="18" charset="0"/>
            </a:endParaRPr>
          </a:p>
        </p:txBody>
      </p:sp>
      <p:sp>
        <p:nvSpPr>
          <p:cNvPr id="5" name="Text Box 4"/>
          <p:cNvSpPr txBox="1">
            <a:spLocks noChangeArrowheads="1"/>
          </p:cNvSpPr>
          <p:nvPr/>
        </p:nvSpPr>
        <p:spPr bwMode="auto">
          <a:xfrm>
            <a:off x="1771650" y="1222773"/>
            <a:ext cx="4914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400" b="1" u="sng">
                <a:solidFill>
                  <a:srgbClr val="FFFFFF"/>
                </a:solidFill>
                <a:effectLst>
                  <a:outerShdw blurRad="38100" dist="38100" dir="2700000" algn="tl">
                    <a:srgbClr val="000000"/>
                  </a:outerShdw>
                </a:effectLst>
                <a:latin typeface="Times New Roman" pitchFamily="18" charset="0"/>
              </a:rPr>
              <a:t>THEO NỒNG ĐỘ CHO TRƯỚC</a:t>
            </a:r>
            <a:r>
              <a:rPr lang="en-US" sz="2400" b="1">
                <a:solidFill>
                  <a:srgbClr val="FFFFFF"/>
                </a:solidFill>
                <a:effectLst>
                  <a:outerShdw blurRad="38100" dist="38100" dir="2700000" algn="tl">
                    <a:srgbClr val="000000"/>
                  </a:outerShdw>
                </a:effectLst>
                <a:latin typeface="Times New Roman" pitchFamily="18" charset="0"/>
              </a:rPr>
              <a:t>:</a:t>
            </a:r>
            <a:endParaRPr lang="en-US" sz="2100" b="1">
              <a:solidFill>
                <a:srgbClr val="FFFFFF"/>
              </a:solidFill>
              <a:effectLst>
                <a:outerShdw blurRad="38100" dist="38100" dir="2700000" algn="tl">
                  <a:srgbClr val="000000"/>
                </a:outerShdw>
              </a:effectLst>
              <a:latin typeface="Times New Roman" pitchFamily="18" charset="0"/>
            </a:endParaRPr>
          </a:p>
        </p:txBody>
      </p:sp>
      <p:sp>
        <p:nvSpPr>
          <p:cNvPr id="6" name="Text Box 6"/>
          <p:cNvSpPr txBox="1">
            <a:spLocks noChangeArrowheads="1"/>
          </p:cNvSpPr>
          <p:nvPr/>
        </p:nvSpPr>
        <p:spPr bwMode="auto">
          <a:xfrm>
            <a:off x="1428750" y="1771650"/>
            <a:ext cx="165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pPr>
            <a:r>
              <a:rPr lang="en-US" sz="2400" b="1" u="sng" dirty="0">
                <a:solidFill>
                  <a:srgbClr val="FFFFFF"/>
                </a:solidFill>
              </a:rPr>
              <a:t>Bài tập 2</a:t>
            </a:r>
            <a:r>
              <a:rPr lang="en-US" sz="2400" dirty="0">
                <a:solidFill>
                  <a:srgbClr val="FFFFFF"/>
                </a:solidFill>
              </a:rPr>
              <a:t>:</a:t>
            </a:r>
          </a:p>
        </p:txBody>
      </p:sp>
      <p:sp>
        <p:nvSpPr>
          <p:cNvPr id="7" name="Text Box 7"/>
          <p:cNvSpPr txBox="1">
            <a:spLocks noChangeArrowheads="1"/>
          </p:cNvSpPr>
          <p:nvPr/>
        </p:nvSpPr>
        <p:spPr bwMode="auto">
          <a:xfrm>
            <a:off x="1657350" y="2228850"/>
            <a:ext cx="6286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pPr>
            <a:r>
              <a:rPr lang="en-US" sz="2400">
                <a:solidFill>
                  <a:srgbClr val="FFFFFF"/>
                </a:solidFill>
              </a:rPr>
              <a:t>Có nước cất và những dụng cụ cần thiết hãy tính toán và giới thiệu cách pha chế:</a:t>
            </a:r>
          </a:p>
        </p:txBody>
      </p:sp>
      <p:sp>
        <p:nvSpPr>
          <p:cNvPr id="8" name="Text Box 8"/>
          <p:cNvSpPr txBox="1">
            <a:spLocks noChangeArrowheads="1"/>
          </p:cNvSpPr>
          <p:nvPr/>
        </p:nvSpPr>
        <p:spPr bwMode="auto">
          <a:xfrm>
            <a:off x="1314450" y="3086100"/>
            <a:ext cx="6515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pPr>
            <a:r>
              <a:rPr lang="en-US" sz="2400">
                <a:solidFill>
                  <a:srgbClr val="FFFFFF"/>
                </a:solidFill>
              </a:rPr>
              <a:t>a) 100 ml dung dịch MgSO</a:t>
            </a:r>
            <a:r>
              <a:rPr lang="en-US" sz="2400" baseline="-25000">
                <a:solidFill>
                  <a:srgbClr val="FFFFFF"/>
                </a:solidFill>
              </a:rPr>
              <a:t>4</a:t>
            </a:r>
            <a:r>
              <a:rPr lang="en-US" sz="2400">
                <a:solidFill>
                  <a:srgbClr val="FFFFFF"/>
                </a:solidFill>
              </a:rPr>
              <a:t> 0,4M từ dung dịch </a:t>
            </a:r>
          </a:p>
        </p:txBody>
      </p:sp>
      <p:sp>
        <p:nvSpPr>
          <p:cNvPr id="9" name="Text Box 9"/>
          <p:cNvSpPr txBox="1">
            <a:spLocks noChangeArrowheads="1"/>
          </p:cNvSpPr>
          <p:nvPr/>
        </p:nvSpPr>
        <p:spPr bwMode="auto">
          <a:xfrm>
            <a:off x="1657350" y="3486150"/>
            <a:ext cx="1771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pPr>
            <a:r>
              <a:rPr lang="en-US" sz="2400">
                <a:solidFill>
                  <a:srgbClr val="FFFFFF"/>
                </a:solidFill>
              </a:rPr>
              <a:t>MgSO</a:t>
            </a:r>
            <a:r>
              <a:rPr lang="en-US" sz="2400" baseline="-25000">
                <a:solidFill>
                  <a:srgbClr val="FFFFFF"/>
                </a:solidFill>
              </a:rPr>
              <a:t>4</a:t>
            </a:r>
            <a:r>
              <a:rPr lang="en-US" sz="2400">
                <a:solidFill>
                  <a:srgbClr val="FFFFFF"/>
                </a:solidFill>
              </a:rPr>
              <a:t> 2M.</a:t>
            </a:r>
          </a:p>
        </p:txBody>
      </p:sp>
      <p:sp>
        <p:nvSpPr>
          <p:cNvPr id="10" name="Text Box 10"/>
          <p:cNvSpPr txBox="1">
            <a:spLocks noChangeArrowheads="1"/>
          </p:cNvSpPr>
          <p:nvPr/>
        </p:nvSpPr>
        <p:spPr bwMode="auto">
          <a:xfrm>
            <a:off x="1314450" y="3908823"/>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pPr>
            <a:r>
              <a:rPr lang="en-US" sz="2400">
                <a:solidFill>
                  <a:srgbClr val="FFFFFF"/>
                </a:solidFill>
              </a:rPr>
              <a:t>b) 150 g dung dịch NaCl 2,5% từ dung dịch </a:t>
            </a:r>
          </a:p>
        </p:txBody>
      </p:sp>
      <p:sp>
        <p:nvSpPr>
          <p:cNvPr id="11" name="Text Box 11"/>
          <p:cNvSpPr txBox="1">
            <a:spLocks noChangeArrowheads="1"/>
          </p:cNvSpPr>
          <p:nvPr/>
        </p:nvSpPr>
        <p:spPr bwMode="auto">
          <a:xfrm>
            <a:off x="1657350" y="4343400"/>
            <a:ext cx="1771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pPr>
            <a:r>
              <a:rPr lang="en-US" sz="2400">
                <a:solidFill>
                  <a:srgbClr val="FFFFFF"/>
                </a:solidFill>
              </a:rPr>
              <a:t>NaCl 10%.</a:t>
            </a:r>
          </a:p>
        </p:txBody>
      </p:sp>
      <p:sp>
        <p:nvSpPr>
          <p:cNvPr id="12" name="TextBox 11"/>
          <p:cNvSpPr txBox="1"/>
          <p:nvPr/>
        </p:nvSpPr>
        <p:spPr>
          <a:xfrm>
            <a:off x="1202003" y="1508761"/>
            <a:ext cx="6652260" cy="1131079"/>
          </a:xfrm>
          <a:prstGeom prst="rect">
            <a:avLst/>
          </a:prstGeom>
          <a:solidFill>
            <a:srgbClr val="FFFF00"/>
          </a:solidFill>
        </p:spPr>
        <p:txBody>
          <a:bodyPr wrap="square" rtlCol="0">
            <a:spAutoFit/>
          </a:bodyPr>
          <a:lstStyle/>
          <a:p>
            <a:r>
              <a:rPr lang="en-US" sz="2250" dirty="0">
                <a:solidFill>
                  <a:schemeClr val="bg2"/>
                </a:solidFill>
                <a:latin typeface="Times New Roman" pitchFamily="18" charset="0"/>
                <a:cs typeface="Times New Roman" pitchFamily="18" charset="0"/>
              </a:rPr>
              <a:t>Dung dịch 1 và dung dịch 2</a:t>
            </a:r>
          </a:p>
          <a:p>
            <a:r>
              <a:rPr lang="en-US" sz="2250" dirty="0">
                <a:solidFill>
                  <a:schemeClr val="bg2"/>
                </a:solidFill>
                <a:latin typeface="Times New Roman" pitchFamily="18" charset="0"/>
                <a:cs typeface="Times New Roman" pitchFamily="18" charset="0"/>
              </a:rPr>
              <a:t>n</a:t>
            </a:r>
            <a:r>
              <a:rPr lang="en-US" sz="1500" dirty="0">
                <a:solidFill>
                  <a:schemeClr val="bg2"/>
                </a:solidFill>
                <a:latin typeface="Times New Roman" pitchFamily="18" charset="0"/>
                <a:cs typeface="Times New Roman" pitchFamily="18" charset="0"/>
              </a:rPr>
              <a:t>ct1</a:t>
            </a:r>
            <a:r>
              <a:rPr lang="en-US" sz="2250" dirty="0">
                <a:solidFill>
                  <a:schemeClr val="bg2"/>
                </a:solidFill>
                <a:latin typeface="Times New Roman" pitchFamily="18" charset="0"/>
                <a:cs typeface="Times New Roman" pitchFamily="18" charset="0"/>
              </a:rPr>
              <a:t> = n</a:t>
            </a:r>
            <a:r>
              <a:rPr lang="en-US" sz="1500" dirty="0">
                <a:solidFill>
                  <a:schemeClr val="bg2"/>
                </a:solidFill>
                <a:latin typeface="Times New Roman" pitchFamily="18" charset="0"/>
                <a:cs typeface="Times New Roman" pitchFamily="18" charset="0"/>
              </a:rPr>
              <a:t>ct2</a:t>
            </a:r>
            <a:r>
              <a:rPr lang="en-US" sz="2250" dirty="0">
                <a:solidFill>
                  <a:schemeClr val="bg2"/>
                </a:solidFill>
                <a:latin typeface="Times New Roman" pitchFamily="18" charset="0"/>
                <a:cs typeface="Times New Roman" pitchFamily="18" charset="0"/>
              </a:rPr>
              <a:t> </a:t>
            </a:r>
          </a:p>
          <a:p>
            <a:r>
              <a:rPr lang="en-US" sz="2250" dirty="0">
                <a:solidFill>
                  <a:schemeClr val="bg2"/>
                </a:solidFill>
                <a:latin typeface="Times New Roman" pitchFamily="18" charset="0"/>
                <a:cs typeface="Times New Roman" pitchFamily="18" charset="0"/>
              </a:rPr>
              <a:t>m</a:t>
            </a:r>
            <a:r>
              <a:rPr lang="en-US" sz="1500" dirty="0">
                <a:solidFill>
                  <a:schemeClr val="bg2"/>
                </a:solidFill>
                <a:latin typeface="Times New Roman" pitchFamily="18" charset="0"/>
                <a:cs typeface="Times New Roman" pitchFamily="18" charset="0"/>
              </a:rPr>
              <a:t>ct1</a:t>
            </a:r>
            <a:r>
              <a:rPr lang="en-US" sz="2250" dirty="0">
                <a:solidFill>
                  <a:schemeClr val="bg2"/>
                </a:solidFill>
                <a:latin typeface="Times New Roman" pitchFamily="18" charset="0"/>
                <a:cs typeface="Times New Roman" pitchFamily="18" charset="0"/>
              </a:rPr>
              <a:t> = m</a:t>
            </a:r>
            <a:r>
              <a:rPr lang="en-US" sz="1500" dirty="0">
                <a:solidFill>
                  <a:schemeClr val="bg2"/>
                </a:solidFill>
                <a:latin typeface="Times New Roman" pitchFamily="18" charset="0"/>
                <a:cs typeface="Times New Roman" pitchFamily="18" charset="0"/>
              </a:rPr>
              <a:t>ct2</a:t>
            </a:r>
            <a:r>
              <a:rPr lang="en-US" sz="2250" dirty="0">
                <a:solidFill>
                  <a:schemeClr val="bg2"/>
                </a:solidFill>
                <a:latin typeface="Times New Roman" pitchFamily="18" charset="0"/>
                <a:cs typeface="Times New Roman" pitchFamily="18" charset="0"/>
              </a:rPr>
              <a:t>  </a:t>
            </a:r>
            <a:endParaRPr lang="en-US" sz="15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24047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0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20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20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3"/>
          <p:cNvSpPr txBox="1">
            <a:spLocks noChangeArrowheads="1"/>
          </p:cNvSpPr>
          <p:nvPr/>
        </p:nvSpPr>
        <p:spPr bwMode="auto">
          <a:xfrm>
            <a:off x="1371600" y="533400"/>
            <a:ext cx="400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a</a:t>
            </a:r>
          </a:p>
        </p:txBody>
      </p:sp>
      <p:sp>
        <p:nvSpPr>
          <p:cNvPr id="31" name="Oval 4"/>
          <p:cNvSpPr>
            <a:spLocks noChangeArrowheads="1"/>
          </p:cNvSpPr>
          <p:nvPr/>
        </p:nvSpPr>
        <p:spPr bwMode="auto">
          <a:xfrm>
            <a:off x="1314450" y="571500"/>
            <a:ext cx="428625" cy="400050"/>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32" name="Text Box 5"/>
          <p:cNvSpPr txBox="1">
            <a:spLocks noChangeArrowheads="1"/>
          </p:cNvSpPr>
          <p:nvPr/>
        </p:nvSpPr>
        <p:spPr bwMode="auto">
          <a:xfrm>
            <a:off x="1371600" y="914400"/>
            <a:ext cx="1714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b="1" u="sng" kern="0">
                <a:solidFill>
                  <a:srgbClr val="FFFFFF"/>
                </a:solidFill>
              </a:rPr>
              <a:t>Tính toán</a:t>
            </a:r>
          </a:p>
        </p:txBody>
      </p:sp>
      <p:graphicFrame>
        <p:nvGraphicFramePr>
          <p:cNvPr id="33" name="Object 6"/>
          <p:cNvGraphicFramePr>
            <a:graphicFrameLocks noChangeAspect="1"/>
          </p:cNvGraphicFramePr>
          <p:nvPr/>
        </p:nvGraphicFramePr>
        <p:xfrm>
          <a:off x="2514600" y="1881188"/>
          <a:ext cx="3057525" cy="666750"/>
        </p:xfrm>
        <a:graphic>
          <a:graphicData uri="http://schemas.openxmlformats.org/presentationml/2006/ole">
            <mc:AlternateContent xmlns:mc="http://schemas.openxmlformats.org/markup-compatibility/2006">
              <mc:Choice xmlns:v="urn:schemas-microsoft-com:vml" Requires="v">
                <p:oleObj spid="_x0000_s30721" name="Equation" r:id="rId3" imgW="4076700" imgH="889000" progId="Equation.DSMT4">
                  <p:embed/>
                </p:oleObj>
              </mc:Choice>
              <mc:Fallback>
                <p:oleObj name="Equation" r:id="rId3" imgW="4076700" imgH="889000" progId="Equation.DSMT4">
                  <p:embed/>
                  <p:pic>
                    <p:nvPicPr>
                      <p:cNvPr id="3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881188"/>
                        <a:ext cx="3057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7"/>
          <p:cNvGraphicFramePr>
            <a:graphicFrameLocks noChangeAspect="1"/>
          </p:cNvGraphicFramePr>
          <p:nvPr/>
        </p:nvGraphicFramePr>
        <p:xfrm>
          <a:off x="3676650" y="2514600"/>
          <a:ext cx="3752850" cy="400050"/>
        </p:xfrm>
        <a:graphic>
          <a:graphicData uri="http://schemas.openxmlformats.org/presentationml/2006/ole">
            <mc:AlternateContent xmlns:mc="http://schemas.openxmlformats.org/markup-compatibility/2006">
              <mc:Choice xmlns:v="urn:schemas-microsoft-com:vml" Requires="v">
                <p:oleObj spid="_x0000_s30722" name="Equation" r:id="rId5" imgW="5003800" imgH="533400" progId="Equation.DSMT4">
                  <p:embed/>
                </p:oleObj>
              </mc:Choice>
              <mc:Fallback>
                <p:oleObj name="Equation" r:id="rId5" imgW="5003800" imgH="533400" progId="Equation.DSMT4">
                  <p:embed/>
                  <p:pic>
                    <p:nvPicPr>
                      <p:cNvPr id="34"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2514600"/>
                        <a:ext cx="375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 Box 8"/>
          <p:cNvSpPr txBox="1">
            <a:spLocks noChangeArrowheads="1"/>
          </p:cNvSpPr>
          <p:nvPr/>
        </p:nvSpPr>
        <p:spPr bwMode="auto">
          <a:xfrm>
            <a:off x="1257300" y="1416844"/>
            <a:ext cx="66294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250" kern="0">
                <a:solidFill>
                  <a:srgbClr val="FFFFFF"/>
                </a:solidFill>
              </a:rPr>
              <a:t>Số mol MgSO</a:t>
            </a:r>
            <a:r>
              <a:rPr lang="en-US" sz="2250" kern="0" baseline="-25000">
                <a:solidFill>
                  <a:srgbClr val="FFFFFF"/>
                </a:solidFill>
              </a:rPr>
              <a:t>4</a:t>
            </a:r>
            <a:r>
              <a:rPr lang="en-US" sz="2250" kern="0">
                <a:solidFill>
                  <a:srgbClr val="FFFFFF"/>
                </a:solidFill>
              </a:rPr>
              <a:t> có trong 50ml dung dịch MgSO</a:t>
            </a:r>
            <a:r>
              <a:rPr lang="en-US" sz="2250" kern="0" baseline="-25000">
                <a:solidFill>
                  <a:srgbClr val="FFFFFF"/>
                </a:solidFill>
              </a:rPr>
              <a:t>4</a:t>
            </a:r>
            <a:r>
              <a:rPr lang="en-US" sz="2250" kern="0">
                <a:solidFill>
                  <a:srgbClr val="FFFFFF"/>
                </a:solidFill>
              </a:rPr>
              <a:t> 0,4M</a:t>
            </a:r>
          </a:p>
        </p:txBody>
      </p:sp>
      <p:sp>
        <p:nvSpPr>
          <p:cNvPr id="36" name="Text Box 9"/>
          <p:cNvSpPr txBox="1">
            <a:spLocks noChangeArrowheads="1"/>
          </p:cNvSpPr>
          <p:nvPr/>
        </p:nvSpPr>
        <p:spPr bwMode="auto">
          <a:xfrm>
            <a:off x="1314450" y="2994423"/>
            <a:ext cx="6343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250" kern="0">
                <a:solidFill>
                  <a:srgbClr val="FFFFFF"/>
                </a:solidFill>
              </a:rPr>
              <a:t>Thể tích dung dịch MgSO</a:t>
            </a:r>
            <a:r>
              <a:rPr lang="en-US" sz="2250" kern="0" baseline="-25000">
                <a:solidFill>
                  <a:srgbClr val="FFFFFF"/>
                </a:solidFill>
              </a:rPr>
              <a:t>4 </a:t>
            </a:r>
            <a:r>
              <a:rPr lang="en-US" sz="2250" kern="0">
                <a:solidFill>
                  <a:srgbClr val="FFFFFF"/>
                </a:solidFill>
              </a:rPr>
              <a:t>2M trong đó có chứa</a:t>
            </a:r>
            <a:r>
              <a:rPr lang="en-US" sz="2400" kern="0">
                <a:solidFill>
                  <a:srgbClr val="FFFFFF"/>
                </a:solidFill>
              </a:rPr>
              <a:t>  </a:t>
            </a:r>
          </a:p>
        </p:txBody>
      </p:sp>
      <p:sp>
        <p:nvSpPr>
          <p:cNvPr id="37" name="Text Box 10"/>
          <p:cNvSpPr txBox="1">
            <a:spLocks noChangeArrowheads="1"/>
          </p:cNvSpPr>
          <p:nvPr/>
        </p:nvSpPr>
        <p:spPr bwMode="auto">
          <a:xfrm>
            <a:off x="1371600" y="3531394"/>
            <a:ext cx="25146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250" kern="0">
                <a:solidFill>
                  <a:srgbClr val="FFFFFF"/>
                </a:solidFill>
              </a:rPr>
              <a:t>0,04 mol MgSO</a:t>
            </a:r>
            <a:r>
              <a:rPr lang="en-US" sz="2250" kern="0" baseline="-25000">
                <a:solidFill>
                  <a:srgbClr val="FFFFFF"/>
                </a:solidFill>
              </a:rPr>
              <a:t>4</a:t>
            </a:r>
            <a:endParaRPr lang="en-US" sz="2250" kern="0">
              <a:solidFill>
                <a:srgbClr val="FFFFFF"/>
              </a:solidFill>
            </a:endParaRPr>
          </a:p>
        </p:txBody>
      </p:sp>
      <p:graphicFrame>
        <p:nvGraphicFramePr>
          <p:cNvPr id="38" name="Object 11"/>
          <p:cNvGraphicFramePr>
            <a:graphicFrameLocks noChangeAspect="1"/>
          </p:cNvGraphicFramePr>
          <p:nvPr/>
        </p:nvGraphicFramePr>
        <p:xfrm>
          <a:off x="1314450" y="4048125"/>
          <a:ext cx="6400800" cy="866775"/>
        </p:xfrm>
        <a:graphic>
          <a:graphicData uri="http://schemas.openxmlformats.org/presentationml/2006/ole">
            <mc:AlternateContent xmlns:mc="http://schemas.openxmlformats.org/markup-compatibility/2006">
              <mc:Choice xmlns:v="urn:schemas-microsoft-com:vml" Requires="v">
                <p:oleObj spid="_x0000_s30723" name="Equation" r:id="rId7" imgW="8534400" imgH="1155700" progId="Equation.DSMT4">
                  <p:embed/>
                </p:oleObj>
              </mc:Choice>
              <mc:Fallback>
                <p:oleObj name="Equation" r:id="rId7" imgW="8534400" imgH="1155700" progId="Equation.DSMT4">
                  <p:embed/>
                  <p:pic>
                    <p:nvPicPr>
                      <p:cNvPr id="3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4450" y="4048125"/>
                        <a:ext cx="6400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Rectangle 13"/>
          <p:cNvSpPr>
            <a:spLocks noChangeArrowheads="1"/>
          </p:cNvSpPr>
          <p:nvPr/>
        </p:nvSpPr>
        <p:spPr bwMode="auto">
          <a:xfrm>
            <a:off x="1257300" y="659606"/>
            <a:ext cx="6629400" cy="4400550"/>
          </a:xfrm>
          <a:prstGeom prst="rect">
            <a:avLst/>
          </a:prstGeom>
          <a:solidFill>
            <a:srgbClr val="3366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2400" kern="0">
              <a:solidFill>
                <a:srgbClr val="FFFFFF"/>
              </a:solidFill>
              <a:latin typeface="Times New Roman" pitchFamily="18" charset="0"/>
            </a:endParaRPr>
          </a:p>
        </p:txBody>
      </p:sp>
      <p:sp>
        <p:nvSpPr>
          <p:cNvPr id="40" name="Text Box 14"/>
          <p:cNvSpPr txBox="1">
            <a:spLocks noChangeArrowheads="1"/>
          </p:cNvSpPr>
          <p:nvPr/>
        </p:nvSpPr>
        <p:spPr bwMode="auto">
          <a:xfrm>
            <a:off x="1257300" y="1257300"/>
            <a:ext cx="91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400" kern="0">
                <a:solidFill>
                  <a:srgbClr val="FFFFFF"/>
                </a:solidFill>
              </a:rPr>
              <a:t>Biết:</a:t>
            </a:r>
          </a:p>
        </p:txBody>
      </p:sp>
      <p:graphicFrame>
        <p:nvGraphicFramePr>
          <p:cNvPr id="41" name="Object 16"/>
          <p:cNvGraphicFramePr>
            <a:graphicFrameLocks noChangeAspect="1"/>
          </p:cNvGraphicFramePr>
          <p:nvPr/>
        </p:nvGraphicFramePr>
        <p:xfrm>
          <a:off x="2457450" y="857250"/>
          <a:ext cx="2771775" cy="685800"/>
        </p:xfrm>
        <a:graphic>
          <a:graphicData uri="http://schemas.openxmlformats.org/presentationml/2006/ole">
            <mc:AlternateContent xmlns:mc="http://schemas.openxmlformats.org/markup-compatibility/2006">
              <mc:Choice xmlns:v="urn:schemas-microsoft-com:vml" Requires="v">
                <p:oleObj spid="_x0000_s30724" name="Equation" r:id="rId9" imgW="3695700" imgH="914400" progId="Equation.DSMT4">
                  <p:embed/>
                </p:oleObj>
              </mc:Choice>
              <mc:Fallback>
                <p:oleObj name="Equation" r:id="rId9" imgW="3695700" imgH="914400" progId="Equation.DSMT4">
                  <p:embed/>
                  <p:pic>
                    <p:nvPicPr>
                      <p:cNvPr id="41"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7450" y="857250"/>
                        <a:ext cx="2771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17"/>
          <p:cNvGraphicFramePr>
            <a:graphicFrameLocks noChangeAspect="1"/>
          </p:cNvGraphicFramePr>
          <p:nvPr/>
        </p:nvGraphicFramePr>
        <p:xfrm>
          <a:off x="2457450" y="1600200"/>
          <a:ext cx="2514600" cy="876300"/>
        </p:xfrm>
        <a:graphic>
          <a:graphicData uri="http://schemas.openxmlformats.org/presentationml/2006/ole">
            <mc:AlternateContent xmlns:mc="http://schemas.openxmlformats.org/markup-compatibility/2006">
              <mc:Choice xmlns:v="urn:schemas-microsoft-com:vml" Requires="v">
                <p:oleObj spid="_x0000_s30725" name="Equation" r:id="rId11" imgW="3352800" imgH="1168400" progId="Equation.DSMT4">
                  <p:embed/>
                </p:oleObj>
              </mc:Choice>
              <mc:Fallback>
                <p:oleObj name="Equation" r:id="rId11" imgW="3352800" imgH="1168400" progId="Equation.DSMT4">
                  <p:embed/>
                  <p:pic>
                    <p:nvPicPr>
                      <p:cNvPr id="42"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7450" y="1600200"/>
                        <a:ext cx="2514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18"/>
          <p:cNvGraphicFramePr>
            <a:graphicFrameLocks noChangeAspect="1"/>
          </p:cNvGraphicFramePr>
          <p:nvPr/>
        </p:nvGraphicFramePr>
        <p:xfrm>
          <a:off x="5715000" y="1143000"/>
          <a:ext cx="1543050" cy="676275"/>
        </p:xfrm>
        <a:graphic>
          <a:graphicData uri="http://schemas.openxmlformats.org/presentationml/2006/ole">
            <mc:AlternateContent xmlns:mc="http://schemas.openxmlformats.org/markup-compatibility/2006">
              <mc:Choice xmlns:v="urn:schemas-microsoft-com:vml" Requires="v">
                <p:oleObj spid="_x0000_s30726" name="Equation" r:id="rId13" imgW="2057400" imgH="901700" progId="Equation.DSMT4">
                  <p:embed/>
                </p:oleObj>
              </mc:Choice>
              <mc:Fallback>
                <p:oleObj name="Equation" r:id="rId13" imgW="2057400" imgH="901700" progId="Equation.DSMT4">
                  <p:embed/>
                  <p:pic>
                    <p:nvPicPr>
                      <p:cNvPr id="43"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1143000"/>
                        <a:ext cx="1543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AutoShape 21"/>
          <p:cNvSpPr>
            <a:spLocks/>
          </p:cNvSpPr>
          <p:nvPr/>
        </p:nvSpPr>
        <p:spPr bwMode="auto">
          <a:xfrm>
            <a:off x="2171700" y="857250"/>
            <a:ext cx="57150" cy="1428750"/>
          </a:xfrm>
          <a:prstGeom prst="leftBrace">
            <a:avLst>
              <a:gd name="adj1" fmla="val 208333"/>
              <a:gd name="adj2" fmla="val 50000"/>
            </a:avLst>
          </a:prstGeom>
          <a:noFill/>
          <a:ln w="571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45" name="Line 22"/>
          <p:cNvSpPr>
            <a:spLocks noChangeShapeType="1"/>
          </p:cNvSpPr>
          <p:nvPr/>
        </p:nvSpPr>
        <p:spPr bwMode="auto">
          <a:xfrm>
            <a:off x="5314950" y="914400"/>
            <a:ext cx="0" cy="114300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46" name="Line 23"/>
          <p:cNvSpPr>
            <a:spLocks noChangeShapeType="1"/>
          </p:cNvSpPr>
          <p:nvPr/>
        </p:nvSpPr>
        <p:spPr bwMode="auto">
          <a:xfrm>
            <a:off x="5314950" y="1402556"/>
            <a:ext cx="28575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47" name="Line 24"/>
          <p:cNvSpPr>
            <a:spLocks noChangeShapeType="1"/>
          </p:cNvSpPr>
          <p:nvPr/>
        </p:nvSpPr>
        <p:spPr bwMode="auto">
          <a:xfrm>
            <a:off x="1200150" y="2663429"/>
            <a:ext cx="65151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48" name="AutoShape 25"/>
          <p:cNvSpPr>
            <a:spLocks noChangeArrowheads="1"/>
          </p:cNvSpPr>
          <p:nvPr/>
        </p:nvSpPr>
        <p:spPr bwMode="auto">
          <a:xfrm>
            <a:off x="3943350" y="2434829"/>
            <a:ext cx="457200" cy="342900"/>
          </a:xfrm>
          <a:prstGeom prst="downArrow">
            <a:avLst>
              <a:gd name="adj1" fmla="val 50000"/>
              <a:gd name="adj2" fmla="val 25000"/>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graphicFrame>
        <p:nvGraphicFramePr>
          <p:cNvPr id="49" name="Object 27"/>
          <p:cNvGraphicFramePr>
            <a:graphicFrameLocks noChangeAspect="1"/>
          </p:cNvGraphicFramePr>
          <p:nvPr/>
        </p:nvGraphicFramePr>
        <p:xfrm>
          <a:off x="1371600" y="3124200"/>
          <a:ext cx="2085975" cy="876300"/>
        </p:xfrm>
        <a:graphic>
          <a:graphicData uri="http://schemas.openxmlformats.org/presentationml/2006/ole">
            <mc:AlternateContent xmlns:mc="http://schemas.openxmlformats.org/markup-compatibility/2006">
              <mc:Choice xmlns:v="urn:schemas-microsoft-com:vml" Requires="v">
                <p:oleObj spid="_x0000_s30727" name="Equation" r:id="rId15" imgW="2781300" imgH="1168400" progId="Equation.DSMT4">
                  <p:embed/>
                </p:oleObj>
              </mc:Choice>
              <mc:Fallback>
                <p:oleObj name="Equation" r:id="rId15" imgW="2781300" imgH="1168400" progId="Equation.DSMT4">
                  <p:embed/>
                  <p:pic>
                    <p:nvPicPr>
                      <p:cNvPr id="49"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124200"/>
                        <a:ext cx="20859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29"/>
          <p:cNvGraphicFramePr>
            <a:graphicFrameLocks noChangeAspect="1"/>
          </p:cNvGraphicFramePr>
          <p:nvPr/>
        </p:nvGraphicFramePr>
        <p:xfrm>
          <a:off x="1485900" y="4010025"/>
          <a:ext cx="1543050" cy="676275"/>
        </p:xfrm>
        <a:graphic>
          <a:graphicData uri="http://schemas.openxmlformats.org/presentationml/2006/ole">
            <mc:AlternateContent xmlns:mc="http://schemas.openxmlformats.org/markup-compatibility/2006">
              <mc:Choice xmlns:v="urn:schemas-microsoft-com:vml" Requires="v">
                <p:oleObj spid="_x0000_s30728" name="Equation" r:id="rId17" imgW="2057400" imgH="901700" progId="Equation.DSMT4">
                  <p:embed/>
                </p:oleObj>
              </mc:Choice>
              <mc:Fallback>
                <p:oleObj name="Equation" r:id="rId17" imgW="2057400" imgH="901700" progId="Equation.DSMT4">
                  <p:embed/>
                  <p:pic>
                    <p:nvPicPr>
                      <p:cNvPr id="5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5900" y="4010025"/>
                        <a:ext cx="1543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30"/>
          <p:cNvGraphicFramePr>
            <a:graphicFrameLocks noChangeAspect="1"/>
          </p:cNvGraphicFramePr>
          <p:nvPr/>
        </p:nvGraphicFramePr>
        <p:xfrm>
          <a:off x="3829050" y="3676650"/>
          <a:ext cx="1905000" cy="666750"/>
        </p:xfrm>
        <a:graphic>
          <a:graphicData uri="http://schemas.openxmlformats.org/presentationml/2006/ole">
            <mc:AlternateContent xmlns:mc="http://schemas.openxmlformats.org/markup-compatibility/2006">
              <mc:Choice xmlns:v="urn:schemas-microsoft-com:vml" Requires="v">
                <p:oleObj spid="_x0000_s30729" name="Equation" r:id="rId18" imgW="2540000" imgH="889000" progId="Equation.DSMT4">
                  <p:embed/>
                </p:oleObj>
              </mc:Choice>
              <mc:Fallback>
                <p:oleObj name="Equation" r:id="rId18" imgW="2540000" imgH="889000" progId="Equation.DSMT4">
                  <p:embed/>
                  <p:pic>
                    <p:nvPicPr>
                      <p:cNvPr id="51"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29050" y="3676650"/>
                        <a:ext cx="1905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AutoShape 31"/>
          <p:cNvSpPr>
            <a:spLocks/>
          </p:cNvSpPr>
          <p:nvPr/>
        </p:nvSpPr>
        <p:spPr bwMode="auto">
          <a:xfrm>
            <a:off x="3543300" y="3028950"/>
            <a:ext cx="114300" cy="1657350"/>
          </a:xfrm>
          <a:prstGeom prst="rightBrace">
            <a:avLst>
              <a:gd name="adj1" fmla="val 120833"/>
              <a:gd name="adj2" fmla="val 50000"/>
            </a:avLst>
          </a:prstGeom>
          <a:noFill/>
          <a:ln w="571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2400" kern="0">
              <a:solidFill>
                <a:srgbClr val="FFFFFF"/>
              </a:solidFill>
              <a:latin typeface="Times New Roman" pitchFamily="18" charset="0"/>
            </a:endParaRPr>
          </a:p>
        </p:txBody>
      </p:sp>
      <p:sp>
        <p:nvSpPr>
          <p:cNvPr id="53" name="Line 32"/>
          <p:cNvSpPr>
            <a:spLocks noChangeShapeType="1"/>
          </p:cNvSpPr>
          <p:nvPr/>
        </p:nvSpPr>
        <p:spPr bwMode="auto">
          <a:xfrm>
            <a:off x="3714750" y="3864769"/>
            <a:ext cx="28575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sz="2400" kern="0">
              <a:solidFill>
                <a:srgbClr val="FFFFFF"/>
              </a:solidFill>
              <a:latin typeface="Times New Roman" pitchFamily="18" charset="0"/>
            </a:endParaRPr>
          </a:p>
        </p:txBody>
      </p:sp>
      <p:sp>
        <p:nvSpPr>
          <p:cNvPr id="54" name="Text Box 33"/>
          <p:cNvSpPr txBox="1">
            <a:spLocks noChangeArrowheads="1"/>
          </p:cNvSpPr>
          <p:nvPr/>
        </p:nvSpPr>
        <p:spPr bwMode="auto">
          <a:xfrm>
            <a:off x="5772150" y="3839766"/>
            <a:ext cx="2057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0" hangingPunct="0">
              <a:spcBef>
                <a:spcPct val="50000"/>
              </a:spcBef>
              <a:defRPr/>
            </a:pPr>
            <a:r>
              <a:rPr lang="en-US" sz="2100" kern="0">
                <a:solidFill>
                  <a:srgbClr val="FFFFFF"/>
                </a:solidFill>
              </a:rPr>
              <a:t>cần lấy pha chế</a:t>
            </a:r>
          </a:p>
        </p:txBody>
      </p:sp>
    </p:spTree>
    <p:extLst>
      <p:ext uri="{BB962C8B-B14F-4D97-AF65-F5344CB8AC3E}">
        <p14:creationId xmlns:p14="http://schemas.microsoft.com/office/powerpoint/2010/main" val="15666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2000"/>
                                        <p:tgtEl>
                                          <p:spTgt spid="3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amond(in)">
                                      <p:cBhvr>
                                        <p:cTn id="10" dur="2000"/>
                                        <p:tgtEl>
                                          <p:spTgt spid="4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diamond(in)">
                                      <p:cBhvr>
                                        <p:cTn id="13" dur="2000"/>
                                        <p:tgtEl>
                                          <p:spTgt spid="44"/>
                                        </p:tgtEl>
                                      </p:cBhvr>
                                    </p:animEffect>
                                  </p:childTnLst>
                                </p:cTn>
                              </p:par>
                              <p:par>
                                <p:cTn id="14" presetID="8" presetClass="entr" presetSubtype="16"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amond(in)">
                                      <p:cBhvr>
                                        <p:cTn id="16" dur="2000"/>
                                        <p:tgtEl>
                                          <p:spTgt spid="41"/>
                                        </p:tgtEl>
                                      </p:cBhvr>
                                    </p:animEffect>
                                  </p:childTnLst>
                                </p:cTn>
                              </p:par>
                              <p:par>
                                <p:cTn id="17" presetID="8" presetClass="entr" presetSubtype="16"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amond(in)">
                                      <p:cBhvr>
                                        <p:cTn id="19" dur="2000"/>
                                        <p:tgtEl>
                                          <p:spTgt spid="4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amond(in)">
                                      <p:cBhvr>
                                        <p:cTn id="22" dur="2000"/>
                                        <p:tgtEl>
                                          <p:spTgt spid="4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amond(in)">
                                      <p:cBhvr>
                                        <p:cTn id="25" dur="2000"/>
                                        <p:tgtEl>
                                          <p:spTgt spid="46"/>
                                        </p:tgtEl>
                                      </p:cBhvr>
                                    </p:animEffect>
                                  </p:childTnLst>
                                </p:cTn>
                              </p:par>
                              <p:par>
                                <p:cTn id="26" presetID="8" presetClass="entr" presetSubtype="16"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diamond(in)">
                                      <p:cBhvr>
                                        <p:cTn id="28" dur="2000"/>
                                        <p:tgtEl>
                                          <p:spTgt spid="4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diamond(in)">
                                      <p:cBhvr>
                                        <p:cTn id="31" dur="2000"/>
                                        <p:tgtEl>
                                          <p:spTgt spid="4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diamond(in)">
                                      <p:cBhvr>
                                        <p:cTn id="34" dur="2000"/>
                                        <p:tgtEl>
                                          <p:spTgt spid="47"/>
                                        </p:tgtEl>
                                      </p:cBhvr>
                                    </p:animEffect>
                                  </p:childTnLst>
                                </p:cTn>
                              </p:par>
                              <p:par>
                                <p:cTn id="35" presetID="8" presetClass="entr" presetSubtype="16"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amond(in)">
                                      <p:cBhvr>
                                        <p:cTn id="37" dur="2000"/>
                                        <p:tgtEl>
                                          <p:spTgt spid="49"/>
                                        </p:tgtEl>
                                      </p:cBhvr>
                                    </p:animEffect>
                                  </p:childTnLst>
                                </p:cTn>
                              </p:par>
                              <p:par>
                                <p:cTn id="38" presetID="8" presetClass="entr" presetSubtype="16"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diamond(in)">
                                      <p:cBhvr>
                                        <p:cTn id="40" dur="2000"/>
                                        <p:tgtEl>
                                          <p:spTgt spid="50"/>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amond(in)">
                                      <p:cBhvr>
                                        <p:cTn id="43" dur="2000"/>
                                        <p:tgtEl>
                                          <p:spTgt spid="52"/>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amond(in)">
                                      <p:cBhvr>
                                        <p:cTn id="46" dur="2000"/>
                                        <p:tgtEl>
                                          <p:spTgt spid="53"/>
                                        </p:tgtEl>
                                      </p:cBhvr>
                                    </p:animEffect>
                                  </p:childTnLst>
                                </p:cTn>
                              </p:par>
                              <p:par>
                                <p:cTn id="47" presetID="8" presetClass="entr" presetSubtype="16"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diamond(in)">
                                      <p:cBhvr>
                                        <p:cTn id="49" dur="2000"/>
                                        <p:tgtEl>
                                          <p:spTgt spid="5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diamond(in)">
                                      <p:cBhvr>
                                        <p:cTn id="52" dur="20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1" nodeType="clickEffect">
                                  <p:stCondLst>
                                    <p:cond delay="0"/>
                                  </p:stCondLst>
                                  <p:childTnLst>
                                    <p:animEffect transition="out" filter="box(in)">
                                      <p:cBhvr>
                                        <p:cTn id="56" dur="3000"/>
                                        <p:tgtEl>
                                          <p:spTgt spid="39"/>
                                        </p:tgtEl>
                                      </p:cBhvr>
                                    </p:animEffect>
                                    <p:set>
                                      <p:cBhvr>
                                        <p:cTn id="57" dur="1" fill="hold">
                                          <p:stCondLst>
                                            <p:cond delay="2999"/>
                                          </p:stCondLst>
                                        </p:cTn>
                                        <p:tgtEl>
                                          <p:spTgt spid="39"/>
                                        </p:tgtEl>
                                        <p:attrNameLst>
                                          <p:attrName>style.visibility</p:attrName>
                                        </p:attrNameLst>
                                      </p:cBhvr>
                                      <p:to>
                                        <p:strVal val="hidden"/>
                                      </p:to>
                                    </p:set>
                                  </p:childTnLst>
                                </p:cTn>
                              </p:par>
                              <p:par>
                                <p:cTn id="58" presetID="4" presetClass="exit" presetSubtype="16" fill="hold" grpId="1" nodeType="withEffect">
                                  <p:stCondLst>
                                    <p:cond delay="0"/>
                                  </p:stCondLst>
                                  <p:childTnLst>
                                    <p:animEffect transition="out" filter="box(in)">
                                      <p:cBhvr>
                                        <p:cTn id="59" dur="3000"/>
                                        <p:tgtEl>
                                          <p:spTgt spid="40"/>
                                        </p:tgtEl>
                                      </p:cBhvr>
                                    </p:animEffect>
                                    <p:set>
                                      <p:cBhvr>
                                        <p:cTn id="60" dur="1" fill="hold">
                                          <p:stCondLst>
                                            <p:cond delay="2999"/>
                                          </p:stCondLst>
                                        </p:cTn>
                                        <p:tgtEl>
                                          <p:spTgt spid="40"/>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3000"/>
                                        <p:tgtEl>
                                          <p:spTgt spid="44"/>
                                        </p:tgtEl>
                                      </p:cBhvr>
                                    </p:animEffect>
                                    <p:set>
                                      <p:cBhvr>
                                        <p:cTn id="63" dur="1" fill="hold">
                                          <p:stCondLst>
                                            <p:cond delay="2999"/>
                                          </p:stCondLst>
                                        </p:cTn>
                                        <p:tgtEl>
                                          <p:spTgt spid="44"/>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3000"/>
                                        <p:tgtEl>
                                          <p:spTgt spid="41"/>
                                        </p:tgtEl>
                                      </p:cBhvr>
                                    </p:animEffect>
                                    <p:set>
                                      <p:cBhvr>
                                        <p:cTn id="66" dur="1" fill="hold">
                                          <p:stCondLst>
                                            <p:cond delay="2999"/>
                                          </p:stCondLst>
                                        </p:cTn>
                                        <p:tgtEl>
                                          <p:spTgt spid="4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3000"/>
                                        <p:tgtEl>
                                          <p:spTgt spid="42"/>
                                        </p:tgtEl>
                                      </p:cBhvr>
                                    </p:animEffect>
                                    <p:set>
                                      <p:cBhvr>
                                        <p:cTn id="69" dur="1" fill="hold">
                                          <p:stCondLst>
                                            <p:cond delay="2999"/>
                                          </p:stCondLst>
                                        </p:cTn>
                                        <p:tgtEl>
                                          <p:spTgt spid="42"/>
                                        </p:tgtEl>
                                        <p:attrNameLst>
                                          <p:attrName>style.visibility</p:attrName>
                                        </p:attrNameLst>
                                      </p:cBhvr>
                                      <p:to>
                                        <p:strVal val="hidden"/>
                                      </p:to>
                                    </p:set>
                                  </p:childTnLst>
                                </p:cTn>
                              </p:par>
                              <p:par>
                                <p:cTn id="70" presetID="4" presetClass="exit" presetSubtype="16" fill="hold" grpId="1" nodeType="withEffect">
                                  <p:stCondLst>
                                    <p:cond delay="0"/>
                                  </p:stCondLst>
                                  <p:childTnLst>
                                    <p:animEffect transition="out" filter="box(in)">
                                      <p:cBhvr>
                                        <p:cTn id="71" dur="3000"/>
                                        <p:tgtEl>
                                          <p:spTgt spid="45"/>
                                        </p:tgtEl>
                                      </p:cBhvr>
                                    </p:animEffect>
                                    <p:set>
                                      <p:cBhvr>
                                        <p:cTn id="72" dur="1" fill="hold">
                                          <p:stCondLst>
                                            <p:cond delay="2999"/>
                                          </p:stCondLst>
                                        </p:cTn>
                                        <p:tgtEl>
                                          <p:spTgt spid="45"/>
                                        </p:tgtEl>
                                        <p:attrNameLst>
                                          <p:attrName>style.visibility</p:attrName>
                                        </p:attrNameLst>
                                      </p:cBhvr>
                                      <p:to>
                                        <p:strVal val="hidden"/>
                                      </p:to>
                                    </p:set>
                                  </p:childTnLst>
                                </p:cTn>
                              </p:par>
                              <p:par>
                                <p:cTn id="73" presetID="4" presetClass="exit" presetSubtype="16" fill="hold" grpId="1" nodeType="withEffect">
                                  <p:stCondLst>
                                    <p:cond delay="0"/>
                                  </p:stCondLst>
                                  <p:childTnLst>
                                    <p:animEffect transition="out" filter="box(in)">
                                      <p:cBhvr>
                                        <p:cTn id="74" dur="3000"/>
                                        <p:tgtEl>
                                          <p:spTgt spid="46"/>
                                        </p:tgtEl>
                                      </p:cBhvr>
                                    </p:animEffect>
                                    <p:set>
                                      <p:cBhvr>
                                        <p:cTn id="75" dur="1" fill="hold">
                                          <p:stCondLst>
                                            <p:cond delay="2999"/>
                                          </p:stCondLst>
                                        </p:cTn>
                                        <p:tgtEl>
                                          <p:spTgt spid="46"/>
                                        </p:tgtEl>
                                        <p:attrNameLst>
                                          <p:attrName>style.visibility</p:attrName>
                                        </p:attrNameLst>
                                      </p:cBhvr>
                                      <p:to>
                                        <p:strVal val="hidden"/>
                                      </p:to>
                                    </p:set>
                                  </p:childTnLst>
                                </p:cTn>
                              </p:par>
                              <p:par>
                                <p:cTn id="76" presetID="4" presetClass="exit" presetSubtype="16" fill="hold" nodeType="withEffect">
                                  <p:stCondLst>
                                    <p:cond delay="0"/>
                                  </p:stCondLst>
                                  <p:childTnLst>
                                    <p:animEffect transition="out" filter="box(in)">
                                      <p:cBhvr>
                                        <p:cTn id="77" dur="3000"/>
                                        <p:tgtEl>
                                          <p:spTgt spid="43"/>
                                        </p:tgtEl>
                                      </p:cBhvr>
                                    </p:animEffect>
                                    <p:set>
                                      <p:cBhvr>
                                        <p:cTn id="78" dur="1" fill="hold">
                                          <p:stCondLst>
                                            <p:cond delay="2999"/>
                                          </p:stCondLst>
                                        </p:cTn>
                                        <p:tgtEl>
                                          <p:spTgt spid="43"/>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3000"/>
                                        <p:tgtEl>
                                          <p:spTgt spid="47"/>
                                        </p:tgtEl>
                                      </p:cBhvr>
                                    </p:animEffect>
                                    <p:set>
                                      <p:cBhvr>
                                        <p:cTn id="81" dur="1" fill="hold">
                                          <p:stCondLst>
                                            <p:cond delay="2999"/>
                                          </p:stCondLst>
                                        </p:cTn>
                                        <p:tgtEl>
                                          <p:spTgt spid="47"/>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3000"/>
                                        <p:tgtEl>
                                          <p:spTgt spid="48"/>
                                        </p:tgtEl>
                                      </p:cBhvr>
                                    </p:animEffect>
                                    <p:set>
                                      <p:cBhvr>
                                        <p:cTn id="84" dur="1" fill="hold">
                                          <p:stCondLst>
                                            <p:cond delay="2999"/>
                                          </p:stCondLst>
                                        </p:cTn>
                                        <p:tgtEl>
                                          <p:spTgt spid="48"/>
                                        </p:tgtEl>
                                        <p:attrNameLst>
                                          <p:attrName>style.visibility</p:attrName>
                                        </p:attrNameLst>
                                      </p:cBhvr>
                                      <p:to>
                                        <p:strVal val="hidden"/>
                                      </p:to>
                                    </p:set>
                                  </p:childTnLst>
                                </p:cTn>
                              </p:par>
                              <p:par>
                                <p:cTn id="85" presetID="4" presetClass="exit" presetSubtype="16" fill="hold" nodeType="withEffect">
                                  <p:stCondLst>
                                    <p:cond delay="0"/>
                                  </p:stCondLst>
                                  <p:childTnLst>
                                    <p:animEffect transition="out" filter="box(in)">
                                      <p:cBhvr>
                                        <p:cTn id="86" dur="3000"/>
                                        <p:tgtEl>
                                          <p:spTgt spid="49"/>
                                        </p:tgtEl>
                                      </p:cBhvr>
                                    </p:animEffect>
                                    <p:set>
                                      <p:cBhvr>
                                        <p:cTn id="87" dur="1" fill="hold">
                                          <p:stCondLst>
                                            <p:cond delay="2999"/>
                                          </p:stCondLst>
                                        </p:cTn>
                                        <p:tgtEl>
                                          <p:spTgt spid="49"/>
                                        </p:tgtEl>
                                        <p:attrNameLst>
                                          <p:attrName>style.visibility</p:attrName>
                                        </p:attrNameLst>
                                      </p:cBhvr>
                                      <p:to>
                                        <p:strVal val="hidden"/>
                                      </p:to>
                                    </p:set>
                                  </p:childTnLst>
                                </p:cTn>
                              </p:par>
                              <p:par>
                                <p:cTn id="88" presetID="4" presetClass="exit" presetSubtype="16" fill="hold" nodeType="withEffect">
                                  <p:stCondLst>
                                    <p:cond delay="0"/>
                                  </p:stCondLst>
                                  <p:childTnLst>
                                    <p:animEffect transition="out" filter="box(in)">
                                      <p:cBhvr>
                                        <p:cTn id="89" dur="3000"/>
                                        <p:tgtEl>
                                          <p:spTgt spid="50"/>
                                        </p:tgtEl>
                                      </p:cBhvr>
                                    </p:animEffect>
                                    <p:set>
                                      <p:cBhvr>
                                        <p:cTn id="90" dur="1" fill="hold">
                                          <p:stCondLst>
                                            <p:cond delay="2999"/>
                                          </p:stCondLst>
                                        </p:cTn>
                                        <p:tgtEl>
                                          <p:spTgt spid="50"/>
                                        </p:tgtEl>
                                        <p:attrNameLst>
                                          <p:attrName>style.visibility</p:attrName>
                                        </p:attrNameLst>
                                      </p:cBhvr>
                                      <p:to>
                                        <p:strVal val="hidden"/>
                                      </p:to>
                                    </p:set>
                                  </p:childTnLst>
                                </p:cTn>
                              </p:par>
                              <p:par>
                                <p:cTn id="91" presetID="4" presetClass="exit" presetSubtype="16" fill="hold" grpId="1" nodeType="withEffect">
                                  <p:stCondLst>
                                    <p:cond delay="0"/>
                                  </p:stCondLst>
                                  <p:childTnLst>
                                    <p:animEffect transition="out" filter="box(in)">
                                      <p:cBhvr>
                                        <p:cTn id="92" dur="3000"/>
                                        <p:tgtEl>
                                          <p:spTgt spid="52"/>
                                        </p:tgtEl>
                                      </p:cBhvr>
                                    </p:animEffect>
                                    <p:set>
                                      <p:cBhvr>
                                        <p:cTn id="93" dur="1" fill="hold">
                                          <p:stCondLst>
                                            <p:cond delay="2999"/>
                                          </p:stCondLst>
                                        </p:cTn>
                                        <p:tgtEl>
                                          <p:spTgt spid="52"/>
                                        </p:tgtEl>
                                        <p:attrNameLst>
                                          <p:attrName>style.visibility</p:attrName>
                                        </p:attrNameLst>
                                      </p:cBhvr>
                                      <p:to>
                                        <p:strVal val="hidden"/>
                                      </p:to>
                                    </p:set>
                                  </p:childTnLst>
                                </p:cTn>
                              </p:par>
                              <p:par>
                                <p:cTn id="94" presetID="4" presetClass="exit" presetSubtype="16" fill="hold" grpId="1" nodeType="withEffect">
                                  <p:stCondLst>
                                    <p:cond delay="0"/>
                                  </p:stCondLst>
                                  <p:childTnLst>
                                    <p:animEffect transition="out" filter="box(in)">
                                      <p:cBhvr>
                                        <p:cTn id="95" dur="3000"/>
                                        <p:tgtEl>
                                          <p:spTgt spid="53"/>
                                        </p:tgtEl>
                                      </p:cBhvr>
                                    </p:animEffect>
                                    <p:set>
                                      <p:cBhvr>
                                        <p:cTn id="96" dur="1" fill="hold">
                                          <p:stCondLst>
                                            <p:cond delay="2999"/>
                                          </p:stCondLst>
                                        </p:cTn>
                                        <p:tgtEl>
                                          <p:spTgt spid="53"/>
                                        </p:tgtEl>
                                        <p:attrNameLst>
                                          <p:attrName>style.visibility</p:attrName>
                                        </p:attrNameLst>
                                      </p:cBhvr>
                                      <p:to>
                                        <p:strVal val="hidden"/>
                                      </p:to>
                                    </p:set>
                                  </p:childTnLst>
                                </p:cTn>
                              </p:par>
                              <p:par>
                                <p:cTn id="97" presetID="4" presetClass="exit" presetSubtype="16" fill="hold" nodeType="withEffect">
                                  <p:stCondLst>
                                    <p:cond delay="0"/>
                                  </p:stCondLst>
                                  <p:childTnLst>
                                    <p:animEffect transition="out" filter="box(in)">
                                      <p:cBhvr>
                                        <p:cTn id="98" dur="3000"/>
                                        <p:tgtEl>
                                          <p:spTgt spid="51"/>
                                        </p:tgtEl>
                                      </p:cBhvr>
                                    </p:animEffect>
                                    <p:set>
                                      <p:cBhvr>
                                        <p:cTn id="99" dur="1" fill="hold">
                                          <p:stCondLst>
                                            <p:cond delay="2999"/>
                                          </p:stCondLst>
                                        </p:cTn>
                                        <p:tgtEl>
                                          <p:spTgt spid="51"/>
                                        </p:tgtEl>
                                        <p:attrNameLst>
                                          <p:attrName>style.visibility</p:attrName>
                                        </p:attrNameLst>
                                      </p:cBhvr>
                                      <p:to>
                                        <p:strVal val="hidden"/>
                                      </p:to>
                                    </p:set>
                                  </p:childTnLst>
                                </p:cTn>
                              </p:par>
                              <p:par>
                                <p:cTn id="100" presetID="4" presetClass="exit" presetSubtype="16" fill="hold" grpId="1" nodeType="withEffect">
                                  <p:stCondLst>
                                    <p:cond delay="0"/>
                                  </p:stCondLst>
                                  <p:childTnLst>
                                    <p:animEffect transition="out" filter="box(in)">
                                      <p:cBhvr>
                                        <p:cTn id="101" dur="3000"/>
                                        <p:tgtEl>
                                          <p:spTgt spid="54"/>
                                        </p:tgtEl>
                                      </p:cBhvr>
                                    </p:animEffect>
                                    <p:set>
                                      <p:cBhvr>
                                        <p:cTn id="102" dur="1" fill="hold">
                                          <p:stCondLst>
                                            <p:cond delay="2999"/>
                                          </p:stCondLst>
                                        </p:cTn>
                                        <p:tgtEl>
                                          <p:spTgt spid="5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edge">
                                      <p:cBhvr>
                                        <p:cTn id="107" dur="2000"/>
                                        <p:tgtEl>
                                          <p:spTgt spid="31"/>
                                        </p:tgtEl>
                                      </p:cBhvr>
                                    </p:animEffect>
                                  </p:childTnLst>
                                </p:cTn>
                              </p:par>
                              <p:par>
                                <p:cTn id="108" presetID="20"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wedge">
                                      <p:cBhvr>
                                        <p:cTn id="110" dur="2000"/>
                                        <p:tgtEl>
                                          <p:spTgt spid="30"/>
                                        </p:tgtEl>
                                      </p:cBhvr>
                                    </p:animEffect>
                                  </p:childTnLst>
                                </p:cTn>
                              </p:par>
                              <p:par>
                                <p:cTn id="111" presetID="20"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edge">
                                      <p:cBhvr>
                                        <p:cTn id="113" dur="20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2000"/>
                                        <p:tgtEl>
                                          <p:spTgt spid="35"/>
                                        </p:tgtEl>
                                      </p:cBhvr>
                                    </p:animEffect>
                                  </p:childTnLst>
                                </p:cTn>
                              </p:par>
                              <p:par>
                                <p:cTn id="119" presetID="22" presetClass="entr" presetSubtype="8"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left)">
                                      <p:cBhvr>
                                        <p:cTn id="121" dur="2000"/>
                                        <p:tgtEl>
                                          <p:spTgt spid="33"/>
                                        </p:tgtEl>
                                      </p:cBhvr>
                                    </p:animEffect>
                                  </p:childTnLst>
                                </p:cTn>
                              </p:par>
                              <p:par>
                                <p:cTn id="122" presetID="22" presetClass="entr" presetSubtype="8"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ipe(left)">
                                      <p:cBhvr>
                                        <p:cTn id="124" dur="20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left)">
                                      <p:cBhvr>
                                        <p:cTn id="129" dur="2000"/>
                                        <p:tgtEl>
                                          <p:spTgt spid="36"/>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20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wipe(left)">
                                      <p:cBhvr>
                                        <p:cTn id="1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5" grpId="0"/>
      <p:bldP spid="36" grpId="0"/>
      <p:bldP spid="37" grpId="0"/>
      <p:bldP spid="39" grpId="0" animBg="1"/>
      <p:bldP spid="39" grpId="1" animBg="1"/>
      <p:bldP spid="40" grpId="0"/>
      <p:bldP spid="40" grpId="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2" grpId="0" animBg="1"/>
      <p:bldP spid="52" grpId="1" animBg="1"/>
      <p:bldP spid="53" grpId="0" animBg="1"/>
      <p:bldP spid="53" grpId="1" animBg="1"/>
      <p:bldP spid="54" grpId="0"/>
      <p:bldP spid="5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1811</Words>
  <Application>Microsoft Macintosh PowerPoint</Application>
  <PresentationFormat>On-screen Show (16:9)</PresentationFormat>
  <Paragraphs>191</Paragraphs>
  <Slides>47</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Anh</dc:creator>
  <cp:lastModifiedBy>Microsoft Office User</cp:lastModifiedBy>
  <cp:revision>3</cp:revision>
  <dcterms:created xsi:type="dcterms:W3CDTF">2022-05-05T14:08:57Z</dcterms:created>
  <dcterms:modified xsi:type="dcterms:W3CDTF">2023-05-04T10:29:37Z</dcterms:modified>
</cp:coreProperties>
</file>